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325" r:id="rId3"/>
    <p:sldId id="280" r:id="rId4"/>
    <p:sldId id="300" r:id="rId5"/>
    <p:sldId id="328" r:id="rId6"/>
    <p:sldId id="326" r:id="rId7"/>
    <p:sldId id="330" r:id="rId8"/>
    <p:sldId id="319" r:id="rId9"/>
    <p:sldId id="318" r:id="rId10"/>
    <p:sldId id="320" r:id="rId11"/>
    <p:sldId id="331" r:id="rId12"/>
    <p:sldId id="312" r:id="rId13"/>
    <p:sldId id="329" r:id="rId14"/>
    <p:sldId id="302" r:id="rId15"/>
    <p:sldId id="310" r:id="rId16"/>
    <p:sldId id="311" r:id="rId17"/>
    <p:sldId id="332" r:id="rId18"/>
    <p:sldId id="283" r:id="rId19"/>
  </p:sldIdLst>
  <p:sldSz cx="9144000" cy="6858000" type="screen4x3"/>
  <p:notesSz cx="69342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496"/>
    <a:srgbClr val="FFFF66"/>
    <a:srgbClr val="FFFF99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68" autoAdjust="0"/>
    <p:restoredTop sz="94660"/>
  </p:normalViewPr>
  <p:slideViewPr>
    <p:cSldViewPr>
      <p:cViewPr varScale="1">
        <p:scale>
          <a:sx n="61" d="100"/>
          <a:sy n="61" d="100"/>
        </p:scale>
        <p:origin x="-16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24" d="100"/>
          <a:sy n="24" d="100"/>
        </p:scale>
        <p:origin x="-3354" y="-132"/>
      </p:cViewPr>
      <p:guideLst>
        <p:guide orient="horz" pos="2904"/>
        <p:guide pos="218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chamberc\Local%20Settings\Temporary%20Internet%20Files\Content.Outlook\WCYJHM20\FSqtrlyReportDEC2012fin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 sz="1800" b="1" i="0" u="none" strike="noStrike" baseline="0"/>
              <a:t>AFR Partner Quarterly Full Time Equivalents  </a:t>
            </a:r>
            <a:endParaRPr lang="en-US"/>
          </a:p>
        </c:rich>
      </c:tx>
      <c:layout>
        <c:manualLayout>
          <c:xMode val="edge"/>
          <c:yMode val="edge"/>
          <c:x val="0.25034355973388911"/>
          <c:y val="3.0967074928129616E-2"/>
        </c:manualLayout>
      </c:layout>
    </c:title>
    <c:plotArea>
      <c:layout/>
      <c:barChart>
        <c:barDir val="col"/>
        <c:grouping val="stacked"/>
        <c:ser>
          <c:idx val="0"/>
          <c:order val="0"/>
          <c:tx>
            <c:strRef>
              <c:f>FTE!$A$4</c:f>
              <c:strCache>
                <c:ptCount val="1"/>
                <c:pt idx="0">
                  <c:v>TNC</c:v>
                </c:pt>
              </c:strCache>
            </c:strRef>
          </c:tx>
          <c:cat>
            <c:strRef>
              <c:f>FTE!$B$3:$P$3</c:f>
              <c:strCache>
                <c:ptCount val="15"/>
                <c:pt idx="0">
                  <c:v>Mar '10</c:v>
                </c:pt>
                <c:pt idx="1">
                  <c:v>Jun '10</c:v>
                </c:pt>
                <c:pt idx="2">
                  <c:v>Sep '10</c:v>
                </c:pt>
                <c:pt idx="3">
                  <c:v>Dec '10</c:v>
                </c:pt>
                <c:pt idx="4">
                  <c:v>Mar '11</c:v>
                </c:pt>
                <c:pt idx="5">
                  <c:v>Jun '11</c:v>
                </c:pt>
                <c:pt idx="6">
                  <c:v>Sep '11</c:v>
                </c:pt>
                <c:pt idx="7">
                  <c:v>Dec '11</c:v>
                </c:pt>
                <c:pt idx="8">
                  <c:v>Mar '12</c:v>
                </c:pt>
                <c:pt idx="9">
                  <c:v>Jun '12</c:v>
                </c:pt>
                <c:pt idx="10">
                  <c:v>Sep '12</c:v>
                </c:pt>
                <c:pt idx="11">
                  <c:v>Dec '12</c:v>
                </c:pt>
                <c:pt idx="12">
                  <c:v>Mar '13</c:v>
                </c:pt>
                <c:pt idx="13">
                  <c:v>Jun '13</c:v>
                </c:pt>
                <c:pt idx="14">
                  <c:v>Sep '13</c:v>
                </c:pt>
              </c:strCache>
            </c:strRef>
          </c:cat>
          <c:val>
            <c:numRef>
              <c:f>FTE!$B$4:$P$4</c:f>
              <c:numCache>
                <c:formatCode>0.00</c:formatCode>
                <c:ptCount val="15"/>
                <c:pt idx="0">
                  <c:v>0</c:v>
                </c:pt>
                <c:pt idx="1">
                  <c:v>0.17</c:v>
                </c:pt>
                <c:pt idx="2">
                  <c:v>2.12</c:v>
                </c:pt>
                <c:pt idx="3">
                  <c:v>2.13</c:v>
                </c:pt>
                <c:pt idx="4">
                  <c:v>1.85</c:v>
                </c:pt>
                <c:pt idx="5">
                  <c:v>1.82</c:v>
                </c:pt>
                <c:pt idx="6">
                  <c:v>2.21</c:v>
                </c:pt>
                <c:pt idx="7">
                  <c:v>2.2400000000000002</c:v>
                </c:pt>
                <c:pt idx="8">
                  <c:v>1.94</c:v>
                </c:pt>
                <c:pt idx="9">
                  <c:v>2.4799999999999991</c:v>
                </c:pt>
                <c:pt idx="10">
                  <c:v>1.24</c:v>
                </c:pt>
                <c:pt idx="11">
                  <c:v>1.97</c:v>
                </c:pt>
              </c:numCache>
            </c:numRef>
          </c:val>
        </c:ser>
        <c:ser>
          <c:idx val="1"/>
          <c:order val="1"/>
          <c:tx>
            <c:strRef>
              <c:f>FTE!$A$5</c:f>
              <c:strCache>
                <c:ptCount val="1"/>
                <c:pt idx="0">
                  <c:v>COA</c:v>
                </c:pt>
              </c:strCache>
            </c:strRef>
          </c:tx>
          <c:cat>
            <c:strRef>
              <c:f>FTE!$B$3:$P$3</c:f>
              <c:strCache>
                <c:ptCount val="15"/>
                <c:pt idx="0">
                  <c:v>Mar '10</c:v>
                </c:pt>
                <c:pt idx="1">
                  <c:v>Jun '10</c:v>
                </c:pt>
                <c:pt idx="2">
                  <c:v>Sep '10</c:v>
                </c:pt>
                <c:pt idx="3">
                  <c:v>Dec '10</c:v>
                </c:pt>
                <c:pt idx="4">
                  <c:v>Mar '11</c:v>
                </c:pt>
                <c:pt idx="5">
                  <c:v>Jun '11</c:v>
                </c:pt>
                <c:pt idx="6">
                  <c:v>Sep '11</c:v>
                </c:pt>
                <c:pt idx="7">
                  <c:v>Dec '11</c:v>
                </c:pt>
                <c:pt idx="8">
                  <c:v>Mar '12</c:v>
                </c:pt>
                <c:pt idx="9">
                  <c:v>Jun '12</c:v>
                </c:pt>
                <c:pt idx="10">
                  <c:v>Sep '12</c:v>
                </c:pt>
                <c:pt idx="11">
                  <c:v>Dec '12</c:v>
                </c:pt>
                <c:pt idx="12">
                  <c:v>Mar '13</c:v>
                </c:pt>
                <c:pt idx="13">
                  <c:v>Jun '13</c:v>
                </c:pt>
                <c:pt idx="14">
                  <c:v>Sep '13</c:v>
                </c:pt>
              </c:strCache>
            </c:strRef>
          </c:cat>
          <c:val>
            <c:numRef>
              <c:f>FTE!$B$5:$P$5</c:f>
              <c:numCache>
                <c:formatCode>0.00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2.4</c:v>
                </c:pt>
                <c:pt idx="3">
                  <c:v>2.4</c:v>
                </c:pt>
                <c:pt idx="4">
                  <c:v>2.8099999999999996</c:v>
                </c:pt>
                <c:pt idx="5">
                  <c:v>3.13</c:v>
                </c:pt>
                <c:pt idx="6">
                  <c:v>3.66</c:v>
                </c:pt>
                <c:pt idx="7">
                  <c:v>2.3899999999999997</c:v>
                </c:pt>
                <c:pt idx="8">
                  <c:v>2.59</c:v>
                </c:pt>
                <c:pt idx="9">
                  <c:v>2.79</c:v>
                </c:pt>
                <c:pt idx="10">
                  <c:v>2.17</c:v>
                </c:pt>
                <c:pt idx="11">
                  <c:v>17.670000000000005</c:v>
                </c:pt>
              </c:numCache>
            </c:numRef>
          </c:val>
        </c:ser>
        <c:ser>
          <c:idx val="2"/>
          <c:order val="2"/>
          <c:tx>
            <c:strRef>
              <c:f>FTE!$A$6</c:f>
              <c:strCache>
                <c:ptCount val="1"/>
                <c:pt idx="0">
                  <c:v>LRP</c:v>
                </c:pt>
              </c:strCache>
            </c:strRef>
          </c:tx>
          <c:cat>
            <c:strRef>
              <c:f>FTE!$B$3:$P$3</c:f>
              <c:strCache>
                <c:ptCount val="15"/>
                <c:pt idx="0">
                  <c:v>Mar '10</c:v>
                </c:pt>
                <c:pt idx="1">
                  <c:v>Jun '10</c:v>
                </c:pt>
                <c:pt idx="2">
                  <c:v>Sep '10</c:v>
                </c:pt>
                <c:pt idx="3">
                  <c:v>Dec '10</c:v>
                </c:pt>
                <c:pt idx="4">
                  <c:v>Mar '11</c:v>
                </c:pt>
                <c:pt idx="5">
                  <c:v>Jun '11</c:v>
                </c:pt>
                <c:pt idx="6">
                  <c:v>Sep '11</c:v>
                </c:pt>
                <c:pt idx="7">
                  <c:v>Dec '11</c:v>
                </c:pt>
                <c:pt idx="8">
                  <c:v>Mar '12</c:v>
                </c:pt>
                <c:pt idx="9">
                  <c:v>Jun '12</c:v>
                </c:pt>
                <c:pt idx="10">
                  <c:v>Sep '12</c:v>
                </c:pt>
                <c:pt idx="11">
                  <c:v>Dec '12</c:v>
                </c:pt>
                <c:pt idx="12">
                  <c:v>Mar '13</c:v>
                </c:pt>
                <c:pt idx="13">
                  <c:v>Jun '13</c:v>
                </c:pt>
                <c:pt idx="14">
                  <c:v>Sep '13</c:v>
                </c:pt>
              </c:strCache>
            </c:strRef>
          </c:cat>
          <c:val>
            <c:numRef>
              <c:f>FTE!$B$6:$P$6</c:f>
              <c:numCache>
                <c:formatCode>0.00</c:formatCode>
                <c:ptCount val="15"/>
                <c:pt idx="0">
                  <c:v>0</c:v>
                </c:pt>
                <c:pt idx="1">
                  <c:v>5.75</c:v>
                </c:pt>
                <c:pt idx="2">
                  <c:v>4.0999999999999996</c:v>
                </c:pt>
                <c:pt idx="3">
                  <c:v>5.0999999999999996</c:v>
                </c:pt>
                <c:pt idx="4">
                  <c:v>5.78</c:v>
                </c:pt>
                <c:pt idx="5">
                  <c:v>8.7800000000000011</c:v>
                </c:pt>
                <c:pt idx="6">
                  <c:v>7.48</c:v>
                </c:pt>
                <c:pt idx="7">
                  <c:v>7.8599999999999994</c:v>
                </c:pt>
                <c:pt idx="8">
                  <c:v>14.26</c:v>
                </c:pt>
                <c:pt idx="9">
                  <c:v>24.51</c:v>
                </c:pt>
                <c:pt idx="10">
                  <c:v>31.110000000000003</c:v>
                </c:pt>
                <c:pt idx="11">
                  <c:v>22.1</c:v>
                </c:pt>
              </c:numCache>
            </c:numRef>
          </c:val>
        </c:ser>
        <c:overlap val="100"/>
        <c:axId val="97029504"/>
        <c:axId val="61326848"/>
      </c:barChart>
      <c:catAx>
        <c:axId val="9702950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Quarter</a:t>
                </a:r>
              </a:p>
            </c:rich>
          </c:tx>
          <c:layout>
            <c:manualLayout>
              <c:xMode val="edge"/>
              <c:yMode val="edge"/>
              <c:x val="0.45675740353460748"/>
              <c:y val="0.95607462043022962"/>
            </c:manualLayout>
          </c:layout>
        </c:title>
        <c:tickLblPos val="nextTo"/>
        <c:crossAx val="61326848"/>
        <c:crosses val="autoZero"/>
        <c:auto val="1"/>
        <c:lblAlgn val="ctr"/>
        <c:lblOffset val="100"/>
      </c:catAx>
      <c:valAx>
        <c:axId val="61326848"/>
        <c:scaling>
          <c:orientation val="minMax"/>
          <c:max val="45"/>
          <c:min val="0"/>
        </c:scaling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FTE</a:t>
                </a:r>
              </a:p>
            </c:rich>
          </c:tx>
          <c:layout/>
        </c:title>
        <c:numFmt formatCode="0.00" sourceLinked="1"/>
        <c:tickLblPos val="nextTo"/>
        <c:crossAx val="97029504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F7A1ED-DBFD-4A98-A20E-28CEFD6E2DE9}" type="doc">
      <dgm:prSet loTypeId="urn:microsoft.com/office/officeart/2005/8/layout/hProcess3" loCatId="process" qsTypeId="urn:microsoft.com/office/officeart/2005/8/quickstyle/3d1" qsCatId="3D" csTypeId="urn:microsoft.com/office/officeart/2005/8/colors/accent1_2" csCatId="accent1" phldr="1"/>
      <dgm:spPr/>
    </dgm:pt>
    <dgm:pt modelId="{8A5EDC61-D0F8-4885-AA1F-87425F4013B1}" type="pres">
      <dgm:prSet presAssocID="{06F7A1ED-DBFD-4A98-A20E-28CEFD6E2DE9}" presName="Name0" presStyleCnt="0">
        <dgm:presLayoutVars>
          <dgm:dir/>
          <dgm:animLvl val="lvl"/>
          <dgm:resizeHandles val="exact"/>
        </dgm:presLayoutVars>
      </dgm:prSet>
      <dgm:spPr/>
    </dgm:pt>
    <dgm:pt modelId="{0A28DB52-A68E-44D6-A3EC-E7E69A9F528F}" type="pres">
      <dgm:prSet presAssocID="{06F7A1ED-DBFD-4A98-A20E-28CEFD6E2DE9}" presName="dummy" presStyleCnt="0"/>
      <dgm:spPr/>
    </dgm:pt>
    <dgm:pt modelId="{546C86E4-EB00-4DE5-A6A2-BB4A93AE29E0}" type="pres">
      <dgm:prSet presAssocID="{06F7A1ED-DBFD-4A98-A20E-28CEFD6E2DE9}" presName="linH" presStyleCnt="0"/>
      <dgm:spPr/>
    </dgm:pt>
    <dgm:pt modelId="{2A016FE0-2851-41E5-8BBB-54B7754C48C0}" type="pres">
      <dgm:prSet presAssocID="{06F7A1ED-DBFD-4A98-A20E-28CEFD6E2DE9}" presName="padding1" presStyleCnt="0"/>
      <dgm:spPr/>
    </dgm:pt>
    <dgm:pt modelId="{3F8E5770-1062-481B-A97B-3B42132FA974}" type="pres">
      <dgm:prSet presAssocID="{06F7A1ED-DBFD-4A98-A20E-28CEFD6E2DE9}" presName="padding2" presStyleCnt="0"/>
      <dgm:spPr/>
    </dgm:pt>
    <dgm:pt modelId="{E79B8D87-5EDC-464C-B788-164D2DBD933A}" type="pres">
      <dgm:prSet presAssocID="{06F7A1ED-DBFD-4A98-A20E-28CEFD6E2DE9}" presName="negArrow" presStyleCnt="0"/>
      <dgm:spPr/>
    </dgm:pt>
    <dgm:pt modelId="{DF8A92C8-7875-4CEC-8300-52D3BCB5F846}" type="pres">
      <dgm:prSet presAssocID="{06F7A1ED-DBFD-4A98-A20E-28CEFD6E2DE9}" presName="backgroundArrow" presStyleLbl="node1" presStyleIdx="0" presStyleCnt="1" custAng="5400000" custScaleX="59189" custLinFactNeighborX="18884" custLinFactNeighborY="11540"/>
      <dgm:spPr>
        <a:solidFill>
          <a:schemeClr val="accent1">
            <a:tint val="60000"/>
            <a:hueOff val="0"/>
            <a:satOff val="0"/>
            <a:lumOff val="0"/>
            <a:alpha val="41000"/>
          </a:schemeClr>
        </a:solidFill>
      </dgm:spPr>
    </dgm:pt>
  </dgm:ptLst>
  <dgm:cxnLst>
    <dgm:cxn modelId="{0DC0FCD9-21C0-4F26-81E1-B9882D8E4C15}" type="presOf" srcId="{06F7A1ED-DBFD-4A98-A20E-28CEFD6E2DE9}" destId="{8A5EDC61-D0F8-4885-AA1F-87425F4013B1}" srcOrd="0" destOrd="0" presId="urn:microsoft.com/office/officeart/2005/8/layout/hProcess3"/>
    <dgm:cxn modelId="{09E3A05C-AE3B-40C4-B4FF-B5A30AEA7C12}" type="presParOf" srcId="{8A5EDC61-D0F8-4885-AA1F-87425F4013B1}" destId="{0A28DB52-A68E-44D6-A3EC-E7E69A9F528F}" srcOrd="0" destOrd="0" presId="urn:microsoft.com/office/officeart/2005/8/layout/hProcess3"/>
    <dgm:cxn modelId="{4D14BB09-FDA4-4C07-B447-77FD0C0EEE39}" type="presParOf" srcId="{8A5EDC61-D0F8-4885-AA1F-87425F4013B1}" destId="{546C86E4-EB00-4DE5-A6A2-BB4A93AE29E0}" srcOrd="1" destOrd="0" presId="urn:microsoft.com/office/officeart/2005/8/layout/hProcess3"/>
    <dgm:cxn modelId="{E63DF44B-1D2C-486E-B128-E4BA93C967E3}" type="presParOf" srcId="{546C86E4-EB00-4DE5-A6A2-BB4A93AE29E0}" destId="{2A016FE0-2851-41E5-8BBB-54B7754C48C0}" srcOrd="0" destOrd="0" presId="urn:microsoft.com/office/officeart/2005/8/layout/hProcess3"/>
    <dgm:cxn modelId="{0A720BE6-33BB-4B84-A1F3-78F59AE4464C}" type="presParOf" srcId="{546C86E4-EB00-4DE5-A6A2-BB4A93AE29E0}" destId="{3F8E5770-1062-481B-A97B-3B42132FA974}" srcOrd="1" destOrd="0" presId="urn:microsoft.com/office/officeart/2005/8/layout/hProcess3"/>
    <dgm:cxn modelId="{6B5403EC-4C15-487E-A527-17C4AD2BD7E7}" type="presParOf" srcId="{546C86E4-EB00-4DE5-A6A2-BB4A93AE29E0}" destId="{E79B8D87-5EDC-464C-B788-164D2DBD933A}" srcOrd="2" destOrd="0" presId="urn:microsoft.com/office/officeart/2005/8/layout/hProcess3"/>
    <dgm:cxn modelId="{99A7C646-9E15-4962-B34E-0AAF9B5821C9}" type="presParOf" srcId="{546C86E4-EB00-4DE5-A6A2-BB4A93AE29E0}" destId="{DF8A92C8-7875-4CEC-8300-52D3BCB5F846}" srcOrd="3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F8A92C8-7875-4CEC-8300-52D3BCB5F846}">
      <dsp:nvSpPr>
        <dsp:cNvPr id="0" name=""/>
        <dsp:cNvSpPr/>
      </dsp:nvSpPr>
      <dsp:spPr>
        <a:xfrm rot="5400000">
          <a:off x="1093610" y="480123"/>
          <a:ext cx="3427753" cy="4248000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 val="41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687" y="0"/>
            <a:ext cx="3005051" cy="460972"/>
          </a:xfrm>
          <a:prstGeom prst="rect">
            <a:avLst/>
          </a:prstGeom>
        </p:spPr>
        <p:txBody>
          <a:bodyPr vert="horz" lIns="21598" tIns="10799" rIns="21598" bIns="10799" rtlCol="0"/>
          <a:lstStyle>
            <a:lvl1pPr algn="r">
              <a:defRPr sz="300"/>
            </a:lvl1pPr>
          </a:lstStyle>
          <a:p>
            <a:fld id="{A885072E-452F-4B29-B5F6-04E06EEC9728}" type="datetimeFigureOut">
              <a:rPr lang="en-US" smtClean="0"/>
              <a:pPr/>
              <a:t>1/31/2013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687" y="8757698"/>
            <a:ext cx="3005051" cy="460972"/>
          </a:xfrm>
          <a:prstGeom prst="rect">
            <a:avLst/>
          </a:prstGeom>
        </p:spPr>
        <p:txBody>
          <a:bodyPr vert="horz" lIns="21598" tIns="10799" rIns="21598" bIns="10799" rtlCol="0" anchor="b"/>
          <a:lstStyle>
            <a:lvl1pPr algn="r">
              <a:defRPr sz="300"/>
            </a:lvl1pPr>
          </a:lstStyle>
          <a:p>
            <a:fld id="{D3708A92-64F6-442D-8AF9-44098D7952A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686" cy="460972"/>
          </a:xfrm>
          <a:prstGeom prst="rect">
            <a:avLst/>
          </a:prstGeom>
        </p:spPr>
        <p:txBody>
          <a:bodyPr vert="horz" lIns="21598" tIns="10799" rIns="21598" bIns="10799" rtlCol="0"/>
          <a:lstStyle>
            <a:lvl1pPr algn="l">
              <a:defRPr sz="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687" y="0"/>
            <a:ext cx="3005051" cy="460972"/>
          </a:xfrm>
          <a:prstGeom prst="rect">
            <a:avLst/>
          </a:prstGeom>
        </p:spPr>
        <p:txBody>
          <a:bodyPr vert="horz" lIns="21598" tIns="10799" rIns="21598" bIns="10799" rtlCol="0"/>
          <a:lstStyle>
            <a:lvl1pPr algn="r">
              <a:defRPr sz="300"/>
            </a:lvl1pPr>
          </a:lstStyle>
          <a:p>
            <a:fld id="{3C5CCD2B-B226-4CAE-B8D3-60A0A3F3B3CF}" type="datetimeFigureOut">
              <a:rPr lang="en-US" smtClean="0"/>
              <a:pPr/>
              <a:t>1/31/2013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21598" tIns="10799" rIns="21598" bIns="1079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530" y="4379423"/>
            <a:ext cx="5547141" cy="4149128"/>
          </a:xfrm>
          <a:prstGeom prst="rect">
            <a:avLst/>
          </a:prstGeom>
        </p:spPr>
        <p:txBody>
          <a:bodyPr vert="horz" lIns="21598" tIns="10799" rIns="21598" bIns="1079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698"/>
            <a:ext cx="3004686" cy="460972"/>
          </a:xfrm>
          <a:prstGeom prst="rect">
            <a:avLst/>
          </a:prstGeom>
        </p:spPr>
        <p:txBody>
          <a:bodyPr vert="horz" lIns="21598" tIns="10799" rIns="21598" bIns="10799" rtlCol="0" anchor="b"/>
          <a:lstStyle>
            <a:lvl1pPr algn="l">
              <a:defRPr sz="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687" y="8757698"/>
            <a:ext cx="3005051" cy="460972"/>
          </a:xfrm>
          <a:prstGeom prst="rect">
            <a:avLst/>
          </a:prstGeom>
        </p:spPr>
        <p:txBody>
          <a:bodyPr vert="horz" lIns="21598" tIns="10799" rIns="21598" bIns="10799" rtlCol="0" anchor="b"/>
          <a:lstStyle>
            <a:lvl1pPr algn="r">
              <a:defRPr sz="300"/>
            </a:lvl1pPr>
          </a:lstStyle>
          <a:p>
            <a:fld id="{1BFFA45B-3CFB-4184-80D0-27E4C3DEA82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Lower left :</a:t>
            </a:r>
            <a:r>
              <a:rPr lang="en-US" baseline="0" dirty="0" smtClean="0"/>
              <a:t>  Katie Schubert marking cut trees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63C11-18A7-46B0-9887-EBC07357428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Lower left: Erin Halcomb and Joni Brazier discuss soil compaction</a:t>
            </a:r>
          </a:p>
          <a:p>
            <a:r>
              <a:rPr lang="en-US" dirty="0" smtClean="0"/>
              <a:t>Right: Guenther Castillon discusses prescriptions with</a:t>
            </a:r>
            <a:r>
              <a:rPr lang="en-US" baseline="0" dirty="0" smtClean="0"/>
              <a:t> the AFR Partners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63C11-18A7-46B0-9887-EBC07357428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A2BED-592F-4425-A84A-53B761D97BA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BEFA-58D3-4370-A318-14A908818E0B}" type="datetimeFigureOut">
              <a:rPr lang="en-US" smtClean="0"/>
              <a:pPr/>
              <a:t>1/31/2013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535F-936B-49EB-9D32-AF0A87A29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BEFA-58D3-4370-A318-14A908818E0B}" type="datetimeFigureOut">
              <a:rPr lang="en-US" smtClean="0"/>
              <a:pPr/>
              <a:t>1/31/2013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535F-936B-49EB-9D32-AF0A87A29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BEFA-58D3-4370-A318-14A908818E0B}" type="datetimeFigureOut">
              <a:rPr lang="en-US" smtClean="0"/>
              <a:pPr/>
              <a:t>1/31/2013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535F-936B-49EB-9D32-AF0A87A29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BEFA-58D3-4370-A318-14A908818E0B}" type="datetimeFigureOut">
              <a:rPr lang="en-US" smtClean="0"/>
              <a:pPr/>
              <a:t>1/31/2013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535F-936B-49EB-9D32-AF0A87A29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BEFA-58D3-4370-A318-14A908818E0B}" type="datetimeFigureOut">
              <a:rPr lang="en-US" smtClean="0"/>
              <a:pPr/>
              <a:t>1/31/2013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535F-936B-49EB-9D32-AF0A87A29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BEFA-58D3-4370-A318-14A908818E0B}" type="datetimeFigureOut">
              <a:rPr lang="en-US" smtClean="0"/>
              <a:pPr/>
              <a:t>1/31/2013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535F-936B-49EB-9D32-AF0A87A29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BEFA-58D3-4370-A318-14A908818E0B}" type="datetimeFigureOut">
              <a:rPr lang="en-US" smtClean="0"/>
              <a:pPr/>
              <a:t>1/31/2013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535F-936B-49EB-9D32-AF0A87A29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BEFA-58D3-4370-A318-14A908818E0B}" type="datetimeFigureOut">
              <a:rPr lang="en-US" smtClean="0"/>
              <a:pPr/>
              <a:t>1/31/2013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535F-936B-49EB-9D32-AF0A87A29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BEFA-58D3-4370-A318-14A908818E0B}" type="datetimeFigureOut">
              <a:rPr lang="en-US" smtClean="0"/>
              <a:pPr/>
              <a:t>1/31/2013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535F-936B-49EB-9D32-AF0A87A29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BEFA-58D3-4370-A318-14A908818E0B}" type="datetimeFigureOut">
              <a:rPr lang="en-US" smtClean="0"/>
              <a:pPr/>
              <a:t>1/31/2013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535F-936B-49EB-9D32-AF0A87A29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BEFA-58D3-4370-A318-14A908818E0B}" type="datetimeFigureOut">
              <a:rPr lang="en-US" smtClean="0"/>
              <a:pPr/>
              <a:t>1/31/2013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535F-936B-49EB-9D32-AF0A87A29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7BEFA-58D3-4370-A318-14A908818E0B}" type="datetimeFigureOut">
              <a:rPr lang="en-US" smtClean="0"/>
              <a:pPr/>
              <a:t>1/31/2013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3535F-936B-49EB-9D32-AF0A87A29B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owerpoint background.jpg"/>
          <p:cNvPicPr>
            <a:picLocks noChangeAspect="1"/>
          </p:cNvPicPr>
          <p:nvPr userDrawn="1"/>
        </p:nvPicPr>
        <p:blipFill>
          <a:blip r:embed="rId13" cstate="email"/>
          <a:srcRect/>
          <a:stretch>
            <a:fillRect/>
          </a:stretch>
        </p:blipFill>
        <p:spPr>
          <a:xfrm>
            <a:off x="0" y="0"/>
            <a:ext cx="9144000" cy="68976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47.pn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youtube.com/watch?v=DTAwKkVN138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>
          <a:xfrm>
            <a:off x="304800" y="0"/>
            <a:ext cx="7696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fornian FB" pitchFamily="18" charset="0"/>
                <a:ea typeface="+mj-ea"/>
                <a:cs typeface="Arial" pitchFamily="34" charset="0"/>
              </a:rPr>
              <a:t>Ashland Forest Resiliency Stewardship Project</a:t>
            </a:r>
            <a:endParaRPr kumimoji="0" lang="en-US" sz="4000" b="1" i="0" u="none" strike="noStrike" kern="1200" cap="small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lifornian FB" pitchFamily="18" charset="0"/>
              <a:ea typeface="+mj-ea"/>
              <a:cs typeface="Arial" pitchFamily="34" charset="0"/>
            </a:endParaRPr>
          </a:p>
        </p:txBody>
      </p:sp>
      <p:pic>
        <p:nvPicPr>
          <p:cNvPr id="28" name="Picture 27" descr="watershed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0" y="1264488"/>
            <a:ext cx="9144000" cy="559351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5791200"/>
            <a:ext cx="9144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</a:t>
            </a:r>
            <a:endParaRPr lang="en-US" dirty="0"/>
          </a:p>
        </p:txBody>
      </p:sp>
      <p:pic>
        <p:nvPicPr>
          <p:cNvPr id="30" name="Picture 29" descr="TNCLogoPrimary_RGB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52400" y="5791200"/>
            <a:ext cx="2286000" cy="1143000"/>
          </a:xfrm>
          <a:prstGeom prst="rect">
            <a:avLst/>
          </a:prstGeom>
        </p:spPr>
      </p:pic>
      <p:pic>
        <p:nvPicPr>
          <p:cNvPr id="31" name="Picture 30" descr="usfs-logo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181600" y="5867400"/>
            <a:ext cx="990600" cy="990600"/>
          </a:xfrm>
          <a:prstGeom prst="rect">
            <a:avLst/>
          </a:prstGeom>
        </p:spPr>
      </p:pic>
      <p:pic>
        <p:nvPicPr>
          <p:cNvPr id="13" name="Picture 12" descr="Sigtwo2c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200400" y="5848035"/>
            <a:ext cx="1156975" cy="1009965"/>
          </a:xfrm>
          <a:prstGeom prst="rect">
            <a:avLst/>
          </a:prstGeom>
        </p:spPr>
      </p:pic>
      <p:pic>
        <p:nvPicPr>
          <p:cNvPr id="9" name="Picture 8" descr="LRP 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9000" y="5943600"/>
            <a:ext cx="1218117" cy="914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1600" y="457200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Siskiyou Mountains Ranger District </a:t>
            </a:r>
          </a:p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Rogue River-Siskiyou National Forest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FR_color logo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52600" y="-457200"/>
            <a:ext cx="5334000" cy="7632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M.Heli.11.27.11 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672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DSCN27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56000" y="0"/>
            <a:ext cx="5588000" cy="4191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5791200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cap="small" dirty="0" smtClean="0"/>
              <a:t>Ashland Forest Resiliency Stewardship Project</a:t>
            </a:r>
            <a:endParaRPr lang="en-US" sz="2400" cap="small" dirty="0"/>
          </a:p>
        </p:txBody>
      </p:sp>
      <p:pic>
        <p:nvPicPr>
          <p:cNvPr id="19" name="Picture 18" descr="AFR branded log close u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96308" y="0"/>
            <a:ext cx="2147692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3600"/>
            <a:ext cx="3276600" cy="838200"/>
          </a:xfrm>
          <a:solidFill>
            <a:schemeClr val="accent2">
              <a:lumMod val="75000"/>
              <a:alpha val="56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355 acres helicopter </a:t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thinning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Picture 22" descr="DSCF02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7200" y="3886200"/>
            <a:ext cx="4876800" cy="2971800"/>
          </a:xfrm>
          <a:prstGeom prst="rect">
            <a:avLst/>
          </a:prstGeom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533400" y="5943600"/>
            <a:ext cx="7848600" cy="762000"/>
          </a:xfrm>
          <a:prstGeom prst="rect">
            <a:avLst/>
          </a:prstGeom>
          <a:solidFill>
            <a:schemeClr val="accent2">
              <a:lumMod val="75000"/>
              <a:alpha val="56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2.2 million board feet of wood trucked to local mills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876800" y="3657600"/>
            <a:ext cx="3276600" cy="838200"/>
          </a:xfrm>
          <a:prstGeom prst="rect">
            <a:avLst/>
          </a:prstGeom>
          <a:solidFill>
            <a:schemeClr val="accent2">
              <a:lumMod val="75000"/>
              <a:alpha val="56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344 acres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ground-based thinning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DM.Heli.12.3.11 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2590800"/>
            <a:ext cx="3276600" cy="2457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/>
          <p:cNvGrpSpPr/>
          <p:nvPr/>
        </p:nvGrpSpPr>
        <p:grpSpPr>
          <a:xfrm>
            <a:off x="914400" y="2514600"/>
            <a:ext cx="1905000" cy="1143000"/>
            <a:chOff x="2819401" y="8"/>
            <a:chExt cx="2641597" cy="1410756"/>
          </a:xfrm>
          <a:solidFill>
            <a:srgbClr val="808000"/>
          </a:solidFill>
        </p:grpSpPr>
        <p:sp>
          <p:nvSpPr>
            <p:cNvPr id="6" name="Oval 5"/>
            <p:cNvSpPr/>
            <p:nvPr/>
          </p:nvSpPr>
          <p:spPr>
            <a:xfrm>
              <a:off x="2819401" y="8"/>
              <a:ext cx="2641597" cy="1410756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Oval 4"/>
            <p:cNvSpPr/>
            <p:nvPr/>
          </p:nvSpPr>
          <p:spPr>
            <a:xfrm>
              <a:off x="3196772" y="225729"/>
              <a:ext cx="1851476" cy="98294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 smtClean="0"/>
                <a:t>Forest Energy Group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781800" y="3810000"/>
            <a:ext cx="2133600" cy="1143000"/>
            <a:chOff x="2819401" y="8"/>
            <a:chExt cx="2717071" cy="1416354"/>
          </a:xfrm>
          <a:solidFill>
            <a:srgbClr val="808000"/>
          </a:solidFill>
        </p:grpSpPr>
        <p:sp>
          <p:nvSpPr>
            <p:cNvPr id="9" name="Oval 8"/>
            <p:cNvSpPr/>
            <p:nvPr/>
          </p:nvSpPr>
          <p:spPr>
            <a:xfrm>
              <a:off x="2819401" y="8"/>
              <a:ext cx="2717071" cy="1416354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Oval 4"/>
            <p:cNvSpPr/>
            <p:nvPr/>
          </p:nvSpPr>
          <p:spPr>
            <a:xfrm>
              <a:off x="3207554" y="377702"/>
              <a:ext cx="2037803" cy="8369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   </a:t>
              </a:r>
              <a:r>
                <a:rPr lang="en-US" sz="2000" b="1" kern="1200" dirty="0" smtClean="0"/>
                <a:t>Grayback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 smtClean="0"/>
                <a:t>  Forestry</a:t>
              </a:r>
            </a:p>
          </p:txBody>
        </p:sp>
      </p:grpSp>
      <p:sp>
        <p:nvSpPr>
          <p:cNvPr id="53" name="Rectangle 52"/>
          <p:cNvSpPr/>
          <p:nvPr/>
        </p:nvSpPr>
        <p:spPr>
          <a:xfrm>
            <a:off x="3200400" y="3200400"/>
            <a:ext cx="3124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AFR</a:t>
            </a:r>
          </a:p>
          <a:p>
            <a:pPr algn="ctr"/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Workforce</a:t>
            </a:r>
            <a:endParaRPr lang="en-US" sz="3200" b="1" dirty="0" smtClean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ight Arrow 53"/>
          <p:cNvSpPr/>
          <p:nvPr/>
        </p:nvSpPr>
        <p:spPr bwMode="auto">
          <a:xfrm rot="5400000">
            <a:off x="4343400" y="2286000"/>
            <a:ext cx="685800" cy="228600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18774675">
            <a:off x="3248418" y="4867547"/>
            <a:ext cx="697956" cy="227167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Right Arrow 42"/>
          <p:cNvSpPr/>
          <p:nvPr/>
        </p:nvSpPr>
        <p:spPr bwMode="auto">
          <a:xfrm rot="870861">
            <a:off x="2766125" y="3132358"/>
            <a:ext cx="707966" cy="273100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Right Arrow 47"/>
          <p:cNvSpPr/>
          <p:nvPr/>
        </p:nvSpPr>
        <p:spPr bwMode="auto">
          <a:xfrm rot="11586383">
            <a:off x="6127629" y="3996318"/>
            <a:ext cx="685800" cy="304800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Right Arrow 48"/>
          <p:cNvSpPr/>
          <p:nvPr/>
        </p:nvSpPr>
        <p:spPr bwMode="auto">
          <a:xfrm rot="8340481">
            <a:off x="5259793" y="2426945"/>
            <a:ext cx="1234560" cy="288429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2" name="Right Arrow 51"/>
          <p:cNvSpPr/>
          <p:nvPr/>
        </p:nvSpPr>
        <p:spPr bwMode="auto">
          <a:xfrm rot="2336585">
            <a:off x="3034932" y="2462466"/>
            <a:ext cx="902026" cy="277341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Right Arrow 62"/>
          <p:cNvSpPr/>
          <p:nvPr/>
        </p:nvSpPr>
        <p:spPr bwMode="auto">
          <a:xfrm rot="13818476">
            <a:off x="5299174" y="4946343"/>
            <a:ext cx="685513" cy="231389"/>
          </a:xfrm>
          <a:prstGeom prst="rightArrow">
            <a:avLst>
              <a:gd name="adj1" fmla="val 58981"/>
              <a:gd name="adj2" fmla="val 50000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Right Arrow 50"/>
          <p:cNvSpPr/>
          <p:nvPr/>
        </p:nvSpPr>
        <p:spPr bwMode="auto">
          <a:xfrm rot="15862472">
            <a:off x="4374088" y="5099834"/>
            <a:ext cx="611336" cy="182641"/>
          </a:xfrm>
          <a:prstGeom prst="rightArrow">
            <a:avLst>
              <a:gd name="adj1" fmla="val 58981"/>
              <a:gd name="adj2" fmla="val 50000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Right Arrow 54"/>
          <p:cNvSpPr/>
          <p:nvPr/>
        </p:nvSpPr>
        <p:spPr bwMode="auto">
          <a:xfrm rot="9680083">
            <a:off x="5961461" y="3150219"/>
            <a:ext cx="680329" cy="252762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1066800" y="3733800"/>
            <a:ext cx="1905000" cy="1143000"/>
            <a:chOff x="2819401" y="8"/>
            <a:chExt cx="2641597" cy="1410756"/>
          </a:xfrm>
          <a:solidFill>
            <a:srgbClr val="808000"/>
          </a:solidFill>
        </p:grpSpPr>
        <p:sp>
          <p:nvSpPr>
            <p:cNvPr id="57" name="Oval 56"/>
            <p:cNvSpPr/>
            <p:nvPr/>
          </p:nvSpPr>
          <p:spPr>
            <a:xfrm>
              <a:off x="2819401" y="8"/>
              <a:ext cx="2641597" cy="1410756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Oval 4"/>
            <p:cNvSpPr/>
            <p:nvPr/>
          </p:nvSpPr>
          <p:spPr>
            <a:xfrm>
              <a:off x="3196772" y="225729"/>
              <a:ext cx="1851476" cy="98294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 smtClean="0"/>
                <a:t>Hilltop Logging</a:t>
              </a:r>
            </a:p>
          </p:txBody>
        </p:sp>
      </p:grpSp>
      <p:sp>
        <p:nvSpPr>
          <p:cNvPr id="61" name="Right Arrow 60"/>
          <p:cNvSpPr/>
          <p:nvPr/>
        </p:nvSpPr>
        <p:spPr bwMode="auto">
          <a:xfrm rot="21046156">
            <a:off x="2946676" y="4032182"/>
            <a:ext cx="526052" cy="270779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0" y="4876800"/>
            <a:ext cx="1905000" cy="1143000"/>
            <a:chOff x="2819401" y="8"/>
            <a:chExt cx="2641597" cy="1410756"/>
          </a:xfrm>
          <a:solidFill>
            <a:srgbClr val="808000"/>
          </a:solidFill>
        </p:grpSpPr>
        <p:sp>
          <p:nvSpPr>
            <p:cNvPr id="64" name="Oval 63"/>
            <p:cNvSpPr/>
            <p:nvPr/>
          </p:nvSpPr>
          <p:spPr>
            <a:xfrm>
              <a:off x="2819401" y="8"/>
              <a:ext cx="2641597" cy="1410756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Oval 4"/>
            <p:cNvSpPr/>
            <p:nvPr/>
          </p:nvSpPr>
          <p:spPr>
            <a:xfrm>
              <a:off x="3196772" y="225729"/>
              <a:ext cx="1851476" cy="98294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 smtClean="0"/>
                <a:t>High Sierra Enterprises</a:t>
              </a:r>
            </a:p>
          </p:txBody>
        </p:sp>
      </p:grpSp>
      <p:sp>
        <p:nvSpPr>
          <p:cNvPr id="66" name="Right Arrow 65"/>
          <p:cNvSpPr/>
          <p:nvPr/>
        </p:nvSpPr>
        <p:spPr bwMode="auto">
          <a:xfrm rot="20122504">
            <a:off x="1751578" y="4772393"/>
            <a:ext cx="1791821" cy="285014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7" name="Group 31"/>
          <p:cNvGrpSpPr/>
          <p:nvPr/>
        </p:nvGrpSpPr>
        <p:grpSpPr>
          <a:xfrm>
            <a:off x="5638800" y="5181600"/>
            <a:ext cx="1752600" cy="990600"/>
            <a:chOff x="2819401" y="8"/>
            <a:chExt cx="2717071" cy="1416354"/>
          </a:xfrm>
          <a:solidFill>
            <a:srgbClr val="808000"/>
          </a:solidFill>
        </p:grpSpPr>
        <p:sp>
          <p:nvSpPr>
            <p:cNvPr id="68" name="Oval 67"/>
            <p:cNvSpPr/>
            <p:nvPr/>
          </p:nvSpPr>
          <p:spPr>
            <a:xfrm>
              <a:off x="2819401" y="8"/>
              <a:ext cx="2717071" cy="1416354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" name="Oval 4"/>
            <p:cNvSpPr/>
            <p:nvPr/>
          </p:nvSpPr>
          <p:spPr>
            <a:xfrm>
              <a:off x="3159035" y="321907"/>
              <a:ext cx="2037803" cy="77255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/>
                <a:t>  </a:t>
              </a:r>
              <a:r>
                <a:rPr lang="en-US" sz="2000" b="1" dirty="0" smtClean="0"/>
                <a:t>JD Forestry</a:t>
              </a:r>
            </a:p>
          </p:txBody>
        </p:sp>
      </p:grpSp>
      <p:sp>
        <p:nvSpPr>
          <p:cNvPr id="70" name="Right Arrow 69"/>
          <p:cNvSpPr/>
          <p:nvPr/>
        </p:nvSpPr>
        <p:spPr bwMode="auto">
          <a:xfrm rot="12503544">
            <a:off x="5743621" y="4782812"/>
            <a:ext cx="1920456" cy="285695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4" name="Group 31"/>
          <p:cNvGrpSpPr/>
          <p:nvPr/>
        </p:nvGrpSpPr>
        <p:grpSpPr>
          <a:xfrm>
            <a:off x="7391400" y="4953000"/>
            <a:ext cx="1752600" cy="990600"/>
            <a:chOff x="2819401" y="8"/>
            <a:chExt cx="2717071" cy="1416354"/>
          </a:xfrm>
          <a:solidFill>
            <a:srgbClr val="808000"/>
          </a:solidFill>
        </p:grpSpPr>
        <p:sp>
          <p:nvSpPr>
            <p:cNvPr id="33" name="Oval 32"/>
            <p:cNvSpPr/>
            <p:nvPr/>
          </p:nvSpPr>
          <p:spPr>
            <a:xfrm>
              <a:off x="2819401" y="8"/>
              <a:ext cx="2717071" cy="1416354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Oval 4"/>
            <p:cNvSpPr/>
            <p:nvPr/>
          </p:nvSpPr>
          <p:spPr>
            <a:xfrm>
              <a:off x="3055668" y="326859"/>
              <a:ext cx="2037803" cy="77255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/>
                <a:t>RB Brown</a:t>
              </a:r>
              <a:r>
                <a:rPr lang="en-US" sz="2000" b="1" dirty="0" smtClean="0"/>
                <a:t> Trucking</a:t>
              </a:r>
              <a:endParaRPr lang="en-US" sz="2000" b="1" kern="1200" dirty="0" smtClean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553200" y="2514600"/>
            <a:ext cx="2209800" cy="1295400"/>
            <a:chOff x="2819401" y="8"/>
            <a:chExt cx="2717071" cy="1416354"/>
          </a:xfrm>
          <a:solidFill>
            <a:srgbClr val="808000"/>
          </a:solidFill>
        </p:grpSpPr>
        <p:sp>
          <p:nvSpPr>
            <p:cNvPr id="44" name="Oval 43"/>
            <p:cNvSpPr/>
            <p:nvPr/>
          </p:nvSpPr>
          <p:spPr>
            <a:xfrm>
              <a:off x="2819401" y="8"/>
              <a:ext cx="2717071" cy="1416354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Oval 4"/>
            <p:cNvSpPr/>
            <p:nvPr/>
          </p:nvSpPr>
          <p:spPr>
            <a:xfrm>
              <a:off x="3194169" y="566550"/>
              <a:ext cx="1954149" cy="59986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/>
                <a:t>  Columbia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 smtClean="0"/>
                <a:t>Helicopters</a:t>
              </a:r>
              <a:endParaRPr lang="en-US" sz="2000" b="1" kern="1200" dirty="0" smtClean="0"/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 smtClean="0"/>
                <a:t>    </a:t>
              </a:r>
              <a:r>
                <a:rPr lang="en-US" sz="2000" b="1" dirty="0" smtClean="0">
                  <a:solidFill>
                    <a:schemeClr val="tx1"/>
                  </a:solidFill>
                </a:rPr>
                <a:t>   </a:t>
              </a:r>
              <a:endParaRPr lang="en-US" sz="20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096000" y="1066800"/>
            <a:ext cx="2133600" cy="1447800"/>
            <a:chOff x="3149602" y="185422"/>
            <a:chExt cx="2641596" cy="1359700"/>
          </a:xfrm>
          <a:solidFill>
            <a:srgbClr val="808000"/>
          </a:solidFill>
        </p:grpSpPr>
        <p:sp>
          <p:nvSpPr>
            <p:cNvPr id="3" name="Oval 2"/>
            <p:cNvSpPr/>
            <p:nvPr/>
          </p:nvSpPr>
          <p:spPr>
            <a:xfrm>
              <a:off x="3149602" y="185422"/>
              <a:ext cx="2641596" cy="135970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Oval 4"/>
            <p:cNvSpPr/>
            <p:nvPr/>
          </p:nvSpPr>
          <p:spPr>
            <a:xfrm>
              <a:off x="3538072" y="511750"/>
              <a:ext cx="1840376" cy="78615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/>
                <a:t>Lomakatsi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 smtClean="0"/>
                <a:t>Workforce</a:t>
              </a:r>
            </a:p>
          </p:txBody>
        </p:sp>
      </p:grpSp>
      <p:grpSp>
        <p:nvGrpSpPr>
          <p:cNvPr id="16" name="Group 36"/>
          <p:cNvGrpSpPr/>
          <p:nvPr/>
        </p:nvGrpSpPr>
        <p:grpSpPr>
          <a:xfrm>
            <a:off x="3429000" y="304800"/>
            <a:ext cx="2666999" cy="1828800"/>
            <a:chOff x="2819401" y="8"/>
            <a:chExt cx="2971796" cy="1545114"/>
          </a:xfrm>
          <a:solidFill>
            <a:srgbClr val="808000"/>
          </a:solidFill>
        </p:grpSpPr>
        <p:sp>
          <p:nvSpPr>
            <p:cNvPr id="38" name="Oval 37"/>
            <p:cNvSpPr/>
            <p:nvPr/>
          </p:nvSpPr>
          <p:spPr>
            <a:xfrm>
              <a:off x="2819401" y="8"/>
              <a:ext cx="2971796" cy="1545114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Oval 4"/>
            <p:cNvSpPr/>
            <p:nvPr/>
          </p:nvSpPr>
          <p:spPr>
            <a:xfrm>
              <a:off x="3074126" y="386287"/>
              <a:ext cx="2446909" cy="68727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smtClean="0"/>
                <a:t>AFR Partnership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 smtClean="0"/>
                <a:t>project management</a:t>
              </a:r>
              <a:r>
                <a:rPr lang="en-US" sz="2000" b="1" kern="1200" dirty="0" smtClean="0"/>
                <a:t> </a:t>
              </a:r>
              <a:endParaRPr lang="en-US" sz="2000" b="1" kern="1200" dirty="0"/>
            </a:p>
          </p:txBody>
        </p:sp>
      </p:grpSp>
      <p:grpSp>
        <p:nvGrpSpPr>
          <p:cNvPr id="15" name="Group 30"/>
          <p:cNvGrpSpPr/>
          <p:nvPr/>
        </p:nvGrpSpPr>
        <p:grpSpPr>
          <a:xfrm>
            <a:off x="1524000" y="1143000"/>
            <a:ext cx="2057400" cy="1295400"/>
            <a:chOff x="2819401" y="8"/>
            <a:chExt cx="2971796" cy="1545114"/>
          </a:xfrm>
          <a:solidFill>
            <a:srgbClr val="808000"/>
          </a:solidFill>
        </p:grpSpPr>
        <p:sp>
          <p:nvSpPr>
            <p:cNvPr id="35" name="Oval 34"/>
            <p:cNvSpPr/>
            <p:nvPr/>
          </p:nvSpPr>
          <p:spPr>
            <a:xfrm>
              <a:off x="2819401" y="8"/>
              <a:ext cx="2971796" cy="1545114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Oval 4"/>
            <p:cNvSpPr/>
            <p:nvPr/>
          </p:nvSpPr>
          <p:spPr>
            <a:xfrm>
              <a:off x="3256430" y="266407"/>
              <a:ext cx="2097738" cy="9216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/>
                <a:t>  Klamath Tribal Workforce</a:t>
              </a:r>
              <a:endParaRPr lang="en-US" sz="2000" b="1" kern="12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81200" y="5029200"/>
            <a:ext cx="1905000" cy="1295400"/>
            <a:chOff x="2819401" y="8"/>
            <a:chExt cx="2570202" cy="1351975"/>
          </a:xfrm>
          <a:solidFill>
            <a:srgbClr val="808000"/>
          </a:solidFill>
        </p:grpSpPr>
        <p:sp>
          <p:nvSpPr>
            <p:cNvPr id="12" name="Oval 11"/>
            <p:cNvSpPr/>
            <p:nvPr/>
          </p:nvSpPr>
          <p:spPr>
            <a:xfrm>
              <a:off x="2819401" y="8"/>
              <a:ext cx="2570202" cy="1351975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Oval 4"/>
            <p:cNvSpPr/>
            <p:nvPr/>
          </p:nvSpPr>
          <p:spPr>
            <a:xfrm>
              <a:off x="3127825" y="397649"/>
              <a:ext cx="1953354" cy="71575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/>
                <a:t>Youth Employment Programs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b="1" kern="1200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962400" y="5410200"/>
            <a:ext cx="1676400" cy="1143000"/>
            <a:chOff x="2819401" y="8"/>
            <a:chExt cx="2717071" cy="1416354"/>
          </a:xfrm>
          <a:solidFill>
            <a:srgbClr val="808000"/>
          </a:solidFill>
        </p:grpSpPr>
        <p:sp>
          <p:nvSpPr>
            <p:cNvPr id="47" name="Oval 46"/>
            <p:cNvSpPr/>
            <p:nvPr/>
          </p:nvSpPr>
          <p:spPr>
            <a:xfrm>
              <a:off x="2819401" y="8"/>
              <a:ext cx="2717071" cy="1416354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Oval 4"/>
            <p:cNvSpPr/>
            <p:nvPr/>
          </p:nvSpPr>
          <p:spPr>
            <a:xfrm>
              <a:off x="3066407" y="377702"/>
              <a:ext cx="2037803" cy="6480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/>
                <a:t>  High Country Timber</a:t>
              </a:r>
              <a:endParaRPr lang="en-US" sz="2000" b="1" kern="12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ambMine.JPG"/>
          <p:cNvPicPr>
            <a:picLocks noChangeAspect="1"/>
          </p:cNvPicPr>
          <p:nvPr/>
        </p:nvPicPr>
        <p:blipFill>
          <a:blip r:embed="rId2" cstate="print"/>
          <a:srcRect l="2326" t="8185" r="3488" b="10676"/>
          <a:stretch>
            <a:fillRect/>
          </a:stretch>
        </p:blipFill>
        <p:spPr>
          <a:xfrm>
            <a:off x="2971800" y="3962400"/>
            <a:ext cx="6172200" cy="2895600"/>
          </a:xfrm>
          <a:prstGeom prst="rect">
            <a:avLst/>
          </a:prstGeom>
        </p:spPr>
      </p:pic>
      <p:pic>
        <p:nvPicPr>
          <p:cNvPr id="10" name="Picture 9" descr="DSC03914.JPG"/>
          <p:cNvPicPr>
            <a:picLocks noChangeAspect="1"/>
          </p:cNvPicPr>
          <p:nvPr/>
        </p:nvPicPr>
        <p:blipFill>
          <a:blip r:embed="rId3" cstate="print"/>
          <a:srcRect t="36258" b="15789"/>
          <a:stretch>
            <a:fillRect/>
          </a:stretch>
        </p:blipFill>
        <p:spPr>
          <a:xfrm>
            <a:off x="0" y="1143000"/>
            <a:ext cx="91440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219200" y="152400"/>
            <a:ext cx="65532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small" spc="0" normalizeH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Californian FB" pitchFamily="18" charset="0"/>
                <a:ea typeface="+mj-ea"/>
                <a:cs typeface="KodchiangUPC" pitchFamily="18" charset="-34"/>
              </a:rPr>
              <a:t>AFR Community Engagement</a:t>
            </a:r>
            <a:endParaRPr kumimoji="0" lang="en-US" sz="4400" b="0" i="0" u="none" strike="noStrike" kern="1200" cap="small" spc="0" normalizeH="0" noProof="0" dirty="0">
              <a:ln>
                <a:noFill/>
              </a:ln>
              <a:solidFill>
                <a:schemeClr val="bg2"/>
              </a:solidFill>
              <a:uLnTx/>
              <a:uFillTx/>
              <a:latin typeface="Californian FB" pitchFamily="18" charset="0"/>
              <a:ea typeface="+mj-ea"/>
              <a:cs typeface="KodchiangUPC" pitchFamily="18" charset="-34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1219200"/>
            <a:ext cx="9144000" cy="5638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en-US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>
                      <a:alpha val="70000"/>
                    </a:schemeClr>
                  </a:gs>
                  <a:gs pos="50000">
                    <a:schemeClr val="tx1">
                      <a:alpha val="80000"/>
                    </a:schemeClr>
                  </a:gs>
                  <a:gs pos="100000">
                    <a:schemeClr val="tx1">
                      <a:alpha val="90000"/>
                    </a:schemeClr>
                  </a:gs>
                </a:gsLst>
                <a:lin ang="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r="26417" b="13896"/>
          <a:stretch>
            <a:fillRect/>
          </a:stretch>
        </p:blipFill>
        <p:spPr bwMode="auto">
          <a:xfrm>
            <a:off x="0" y="3296207"/>
            <a:ext cx="3657600" cy="3561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2133600" y="2743200"/>
            <a:ext cx="4572000" cy="2362200"/>
          </a:xfrm>
          <a:prstGeom prst="rect">
            <a:avLst/>
          </a:prstGeom>
          <a:solidFill>
            <a:schemeClr val="tx1">
              <a:lumMod val="95000"/>
              <a:lumOff val="5000"/>
              <a:alpha val="65000"/>
            </a:schemeClr>
          </a:solidFill>
        </p:spPr>
        <p:txBody>
          <a:bodyPr>
            <a:noAutofit/>
          </a:bodyPr>
          <a:lstStyle/>
          <a:p>
            <a:pPr marL="342900" lvl="0" indent="-342900">
              <a:lnSpc>
                <a:spcPct val="110000"/>
              </a:lnSpc>
              <a:buSzPct val="80000"/>
              <a:buFont typeface="Arial" pitchFamily="34" charset="0"/>
              <a:buChar char="•"/>
              <a:defRPr/>
            </a:pPr>
            <a:r>
              <a:rPr lang="en-US" sz="4000" b="1" i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3200" b="1" i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</a:rPr>
              <a:t>45 </a:t>
            </a:r>
            <a:r>
              <a:rPr lang="en-US" sz="3200" b="1" i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</a:rPr>
              <a:t>events and tours </a:t>
            </a:r>
          </a:p>
          <a:p>
            <a:pPr marL="342900" lvl="0" indent="-34290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3200" b="1" i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</a:rPr>
              <a:t>AFR website, Facebook </a:t>
            </a:r>
          </a:p>
          <a:p>
            <a:pPr marL="342900" lvl="0" indent="-34290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3200" b="1" i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</a:rPr>
              <a:t>Local media </a:t>
            </a:r>
          </a:p>
          <a:p>
            <a:pPr marL="342900" lvl="0" indent="-34290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3200" b="1" i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</a:rPr>
              <a:t>Interpretive Signage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5" descr="V:\Image Archive\AFR\Soils_EGM\IMG_381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8600" y="1828800"/>
            <a:ext cx="1905000" cy="2855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kmetlen\Pictures\Derek Measuring Big Pine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971800"/>
            <a:ext cx="3124200" cy="2102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kmetlen\Pictures\Aquatic Sampling\Macro Monitoring 2011\IMG_036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599" y="1905000"/>
            <a:ext cx="3962401" cy="2971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500" y="310634"/>
            <a:ext cx="7200900" cy="718066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Multiparty Monitoring</a:t>
            </a:r>
            <a:b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Ashland Forest Resiliency Partnership</a:t>
            </a:r>
            <a:endParaRPr lang="en-U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3" descr="C:\Users\kmetlen\Pictures\Logos\AFR Logos\MACLogo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9793" y="1371600"/>
            <a:ext cx="2944207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kmetlen\Pictures\Wildlife\DSCN1880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2200" y="4876800"/>
            <a:ext cx="2641600" cy="1981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724400" y="5105400"/>
            <a:ext cx="1413873" cy="439681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Late Successional Wildlife Habitat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19800" y="4419600"/>
            <a:ext cx="2267854" cy="439682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Water Quality and Aquatic Habitat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>
            <a:spLocks noChangeAspect="1"/>
          </p:cNvSpPr>
          <p:nvPr/>
        </p:nvSpPr>
        <p:spPr>
          <a:xfrm>
            <a:off x="3505200" y="4419600"/>
            <a:ext cx="1513113" cy="430887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Large Tree Retention and Survival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4" name="Group 38"/>
          <p:cNvGrpSpPr>
            <a:grpSpLocks noChangeAspect="1"/>
          </p:cNvGrpSpPr>
          <p:nvPr/>
        </p:nvGrpSpPr>
        <p:grpSpPr>
          <a:xfrm>
            <a:off x="6324600" y="4800600"/>
            <a:ext cx="2717800" cy="1981200"/>
            <a:chOff x="583223" y="2669420"/>
            <a:chExt cx="1756117" cy="1280160"/>
          </a:xfrm>
          <a:solidFill>
            <a:schemeClr val="tx1">
              <a:alpha val="40000"/>
            </a:schemeClr>
          </a:solidFill>
        </p:grpSpPr>
        <p:pic>
          <p:nvPicPr>
            <p:cNvPr id="40" name="Picture 3" descr="C:\Users\kmetlen\Pictures\Wildlife\KBO\Banding crew at work 2005.jp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" y="2669420"/>
              <a:ext cx="1706880" cy="12801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583223" y="3703395"/>
              <a:ext cx="1694177" cy="153888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Birds as Indicators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3" name="Picture 42" descr="AFRJuly272010 002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614155"/>
            <a:ext cx="1905000" cy="2243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TextBox 43"/>
          <p:cNvSpPr txBox="1">
            <a:spLocks noChangeAspect="1"/>
          </p:cNvSpPr>
          <p:nvPr/>
        </p:nvSpPr>
        <p:spPr>
          <a:xfrm>
            <a:off x="609600" y="6274713"/>
            <a:ext cx="979846" cy="430887"/>
          </a:xfrm>
          <a:prstGeom prst="rect">
            <a:avLst/>
          </a:prstGeom>
          <a:solidFill>
            <a:srgbClr val="090B05">
              <a:alpha val="50196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Herbaceous Recovery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>
            <a:spLocks noChangeAspect="1"/>
          </p:cNvSpPr>
          <p:nvPr/>
        </p:nvSpPr>
        <p:spPr>
          <a:xfrm>
            <a:off x="914400" y="4267200"/>
            <a:ext cx="803230" cy="215444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Soils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" name="Picture 2" descr="C:\Users\kmetlen\Pictures\Collins\Scar Collection\IMG_0315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4800599"/>
            <a:ext cx="1676400" cy="2057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/>
          <p:cNvSpPr txBox="1">
            <a:spLocks noChangeAspect="1"/>
          </p:cNvSpPr>
          <p:nvPr/>
        </p:nvSpPr>
        <p:spPr>
          <a:xfrm>
            <a:off x="2437626" y="6274713"/>
            <a:ext cx="762774" cy="430887"/>
          </a:xfrm>
          <a:prstGeom prst="rect">
            <a:avLst/>
          </a:prstGeom>
          <a:solidFill>
            <a:srgbClr val="000000">
              <a:alpha val="25098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Fire Histories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6" name="Picture 4" descr="IMG_0797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143000"/>
            <a:ext cx="4346222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TextBox 44"/>
          <p:cNvSpPr txBox="1"/>
          <p:nvPr/>
        </p:nvSpPr>
        <p:spPr>
          <a:xfrm>
            <a:off x="2971800" y="2895600"/>
            <a:ext cx="2064374" cy="215444"/>
          </a:xfrm>
          <a:prstGeom prst="rect">
            <a:avLst/>
          </a:prstGeom>
          <a:solidFill>
            <a:srgbClr val="090B05">
              <a:alpha val="50196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Stakeholder Driven Plan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827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RT pic.jpg"/>
          <p:cNvPicPr>
            <a:picLocks noChangeAspect="1"/>
          </p:cNvPicPr>
          <p:nvPr/>
        </p:nvPicPr>
        <p:blipFill>
          <a:blip r:embed="rId2" cstate="email">
            <a:lum bright="1000" contrast="-1000"/>
          </a:blip>
          <a:stretch>
            <a:fillRect/>
          </a:stretch>
        </p:blipFill>
        <p:spPr>
          <a:xfrm>
            <a:off x="1143000" y="2362200"/>
            <a:ext cx="6925963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362200" y="0"/>
            <a:ext cx="3657600" cy="990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Californian FB" pitchFamily="18" charset="0"/>
                <a:ea typeface="+mj-ea"/>
                <a:cs typeface="KodchiangUPC" pitchFamily="18" charset="-34"/>
              </a:rPr>
              <a:t>Multi-Party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Californian FB" pitchFamily="18" charset="0"/>
                <a:ea typeface="+mj-ea"/>
                <a:cs typeface="KodchiangUPC" pitchFamily="18" charset="-34"/>
              </a:rPr>
              <a:t>Monitoring</a:t>
            </a:r>
            <a:endParaRPr kumimoji="0" lang="en-US" sz="3600" b="1" i="0" u="none" strike="noStrike" kern="1200" cap="small" spc="0" normalizeH="0" noProof="0" dirty="0">
              <a:ln>
                <a:noFill/>
              </a:ln>
              <a:solidFill>
                <a:schemeClr val="bg2"/>
              </a:solidFill>
              <a:uLnTx/>
              <a:uFillTx/>
              <a:latin typeface="Californian FB" pitchFamily="18" charset="0"/>
              <a:ea typeface="+mj-ea"/>
              <a:cs typeface="KodchiangUPC" pitchFamily="18" charset="-34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71600" y="5943600"/>
            <a:ext cx="6477000" cy="731520"/>
          </a:xfrm>
          <a:prstGeom prst="rect">
            <a:avLst/>
          </a:prstGeom>
          <a:solidFill>
            <a:schemeClr val="tx1">
              <a:lumMod val="95000"/>
              <a:lumOff val="5000"/>
              <a:alpha val="65000"/>
            </a:schemeClr>
          </a:solidFill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Implementation Review</a:t>
            </a:r>
            <a:r>
              <a:rPr lang="en-US" sz="4000" b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Team</a:t>
            </a:r>
            <a:endParaRPr kumimoji="0" lang="en-US" sz="4000" b="1" i="0" u="none" strike="noStrike" kern="1200" cap="none" spc="0" normalizeH="0" baseline="0" noProof="0" dirty="0" smtClean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800" b="1" i="0" u="none" strike="noStrike" kern="1200" cap="none" spc="0" normalizeH="0" baseline="0" noProof="0" dirty="0" smtClean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gradFill>
                <a:gsLst>
                  <a:gs pos="0">
                    <a:schemeClr val="tx1">
                      <a:alpha val="70000"/>
                    </a:schemeClr>
                  </a:gs>
                  <a:gs pos="50000">
                    <a:schemeClr val="tx1">
                      <a:alpha val="80000"/>
                    </a:schemeClr>
                  </a:gs>
                  <a:gs pos="100000">
                    <a:schemeClr val="tx1">
                      <a:alpha val="90000"/>
                    </a:schemeClr>
                  </a:gs>
                </a:gsLst>
                <a:lin ang="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219200"/>
            <a:ext cx="8305800" cy="1295400"/>
          </a:xfrm>
          <a:prstGeom prst="rect">
            <a:avLst/>
          </a:prstGeom>
          <a:solidFill>
            <a:schemeClr val="tx1">
              <a:lumMod val="95000"/>
              <a:lumOff val="5000"/>
              <a:alpha val="65000"/>
            </a:schemeClr>
          </a:solidFill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"They are doing what we want to see — thinning small-diameter trees and leaving the legacy trees," he said. "And they are getting out a byproduct.”-Joseph Vaile </a:t>
            </a:r>
            <a:r>
              <a:rPr lang="en-US" sz="2400" dirty="0" smtClean="0">
                <a:solidFill>
                  <a:schemeClr val="bg1"/>
                </a:solidFill>
              </a:rPr>
              <a:t>(KS Wild) in </a:t>
            </a:r>
            <a:r>
              <a:rPr lang="en-US" sz="2400" dirty="0" smtClean="0">
                <a:solidFill>
                  <a:schemeClr val="bg1"/>
                </a:solidFill>
              </a:rPr>
              <a:t>Medford Mail Tribune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gradFill>
                <a:gsLst>
                  <a:gs pos="0">
                    <a:schemeClr val="tx1">
                      <a:alpha val="70000"/>
                    </a:schemeClr>
                  </a:gs>
                  <a:gs pos="50000">
                    <a:schemeClr val="tx1">
                      <a:alpha val="80000"/>
                    </a:schemeClr>
                  </a:gs>
                  <a:gs pos="100000">
                    <a:schemeClr val="tx1">
                      <a:alpha val="90000"/>
                    </a:schemeClr>
                  </a:gs>
                </a:gsLst>
                <a:lin ang="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2800" y="3467100"/>
            <a:ext cx="4521200" cy="339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fr 5-24 006.jpg"/>
          <p:cNvPicPr>
            <a:picLocks noChangeAspect="1"/>
          </p:cNvPicPr>
          <p:nvPr/>
        </p:nvPicPr>
        <p:blipFill>
          <a:blip r:embed="rId3" cstate="email"/>
          <a:srcRect t="18605" r="-2990" b="-4651"/>
          <a:stretch>
            <a:fillRect/>
          </a:stretch>
        </p:blipFill>
        <p:spPr>
          <a:xfrm>
            <a:off x="2667000" y="1219200"/>
            <a:ext cx="41910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219200" y="152400"/>
            <a:ext cx="65532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small" spc="0" normalizeH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Californian FB" pitchFamily="18" charset="0"/>
                <a:ea typeface="+mj-ea"/>
                <a:cs typeface="KodchiangUPC" pitchFamily="18" charset="-34"/>
              </a:rPr>
              <a:t>AFR Job Training and Employment</a:t>
            </a:r>
            <a:endParaRPr kumimoji="0" lang="en-US" sz="4400" b="0" i="0" u="none" strike="noStrike" kern="1200" cap="small" spc="0" normalizeH="0" noProof="0" dirty="0">
              <a:ln>
                <a:noFill/>
              </a:ln>
              <a:solidFill>
                <a:schemeClr val="bg2"/>
              </a:solidFill>
              <a:uLnTx/>
              <a:uFillTx/>
              <a:latin typeface="Californian FB" pitchFamily="18" charset="0"/>
              <a:ea typeface="+mj-ea"/>
              <a:cs typeface="KodchiangUPC" pitchFamily="18" charset="-34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1219200"/>
            <a:ext cx="9144000" cy="5638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en-US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>
                      <a:alpha val="70000"/>
                    </a:schemeClr>
                  </a:gs>
                  <a:gs pos="50000">
                    <a:schemeClr val="tx1">
                      <a:alpha val="80000"/>
                    </a:schemeClr>
                  </a:gs>
                  <a:gs pos="100000">
                    <a:schemeClr val="tx1">
                      <a:alpha val="90000"/>
                    </a:schemeClr>
                  </a:gs>
                </a:gsLst>
                <a:lin ang="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76650"/>
            <a:ext cx="4238625" cy="3181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295400" y="5867400"/>
            <a:ext cx="6629400" cy="762000"/>
          </a:xfrm>
          <a:prstGeom prst="rect">
            <a:avLst/>
          </a:prstGeom>
          <a:solidFill>
            <a:schemeClr val="tx1">
              <a:lumMod val="95000"/>
              <a:lumOff val="5000"/>
              <a:alpha val="65000"/>
            </a:schemeClr>
          </a:solidFill>
        </p:spPr>
        <p:txBody>
          <a:bodyPr>
            <a:noAutofit/>
          </a:bodyPr>
          <a:lstStyle/>
          <a:p>
            <a:pPr marL="342900" lvl="0" indent="-342900">
              <a:lnSpc>
                <a:spcPct val="110000"/>
              </a:lnSpc>
              <a:defRPr/>
            </a:pPr>
            <a:r>
              <a:rPr lang="en-US" sz="4000" b="1" i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</a:rPr>
              <a:t>Ecological Workforce Training </a:t>
            </a:r>
            <a:endParaRPr kumimoji="0" lang="en-US" sz="4000" b="1" i="1" u="none" strike="noStrike" kern="1200" cap="none" spc="0" normalizeH="0" baseline="0" noProof="0" dirty="0" smtClean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800" b="1" i="0" u="none" strike="noStrike" kern="1200" cap="none" spc="0" normalizeH="0" baseline="0" noProof="0" dirty="0" smtClean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gradFill>
                <a:gsLst>
                  <a:gs pos="0">
                    <a:schemeClr val="tx1">
                      <a:alpha val="70000"/>
                    </a:schemeClr>
                  </a:gs>
                  <a:gs pos="50000">
                    <a:schemeClr val="tx1">
                      <a:alpha val="80000"/>
                    </a:schemeClr>
                  </a:gs>
                  <a:gs pos="100000">
                    <a:schemeClr val="tx1">
                      <a:alpha val="90000"/>
                    </a:schemeClr>
                  </a:gs>
                </a:gsLst>
                <a:lin ang="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aej survey activity 5-11-11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54400" y="2590800"/>
            <a:ext cx="56896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219200" y="152400"/>
            <a:ext cx="65532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small" spc="0" normalizeH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Californian FB" pitchFamily="18" charset="0"/>
                <a:ea typeface="+mj-ea"/>
                <a:cs typeface="KodchiangUPC" pitchFamily="18" charset="-34"/>
              </a:rPr>
              <a:t>AFR Youth Engagement</a:t>
            </a:r>
            <a:endParaRPr kumimoji="0" lang="en-US" sz="4400" b="0" i="0" u="none" strike="noStrike" kern="1200" cap="small" spc="0" normalizeH="0" noProof="0" dirty="0">
              <a:ln>
                <a:noFill/>
              </a:ln>
              <a:solidFill>
                <a:schemeClr val="bg2"/>
              </a:solidFill>
              <a:uLnTx/>
              <a:uFillTx/>
              <a:latin typeface="Californian FB" pitchFamily="18" charset="0"/>
              <a:ea typeface="+mj-ea"/>
              <a:cs typeface="KodchiangUPC" pitchFamily="18" charset="-34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1219200"/>
            <a:ext cx="9144000" cy="5638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en-US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>
                      <a:alpha val="70000"/>
                    </a:schemeClr>
                  </a:gs>
                  <a:gs pos="50000">
                    <a:schemeClr val="tx1">
                      <a:alpha val="80000"/>
                    </a:schemeClr>
                  </a:gs>
                  <a:gs pos="100000">
                    <a:schemeClr val="tx1">
                      <a:alpha val="90000"/>
                    </a:schemeClr>
                  </a:gs>
                </a:gsLst>
                <a:lin ang="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100_0174.jpg"/>
          <p:cNvPicPr>
            <a:picLocks noChangeAspect="1"/>
          </p:cNvPicPr>
          <p:nvPr/>
        </p:nvPicPr>
        <p:blipFill>
          <a:blip r:embed="rId3" cstate="print"/>
          <a:srcRect t="24561" r="23684"/>
          <a:stretch>
            <a:fillRect/>
          </a:stretch>
        </p:blipFill>
        <p:spPr>
          <a:xfrm>
            <a:off x="-1" y="1295400"/>
            <a:ext cx="5550195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438400" y="1447800"/>
            <a:ext cx="4876800" cy="762000"/>
          </a:xfrm>
          <a:prstGeom prst="rect">
            <a:avLst/>
          </a:prstGeom>
          <a:solidFill>
            <a:schemeClr val="tx1">
              <a:lumMod val="95000"/>
              <a:lumOff val="5000"/>
              <a:alpha val="65000"/>
            </a:schemeClr>
          </a:solidFill>
        </p:spPr>
        <p:txBody>
          <a:bodyPr>
            <a:noAutofit/>
          </a:bodyPr>
          <a:lstStyle/>
          <a:p>
            <a:pPr marL="342900" lvl="0" indent="-342900">
              <a:lnSpc>
                <a:spcPct val="110000"/>
              </a:lnSpc>
              <a:defRPr/>
            </a:pPr>
            <a:r>
              <a:rPr lang="en-US" sz="4000" b="1" i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</a:rPr>
              <a:t>Kids in the Watershed</a:t>
            </a:r>
            <a:endParaRPr kumimoji="0" lang="en-US" sz="4000" b="1" i="1" u="none" strike="noStrike" kern="1200" cap="none" spc="0" normalizeH="0" baseline="0" noProof="0" dirty="0" smtClean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800" b="1" i="0" u="none" strike="noStrike" kern="1200" cap="none" spc="0" normalizeH="0" baseline="0" noProof="0" dirty="0" smtClean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gradFill>
                <a:gsLst>
                  <a:gs pos="0">
                    <a:schemeClr val="tx1">
                      <a:alpha val="70000"/>
                    </a:schemeClr>
                  </a:gs>
                  <a:gs pos="50000">
                    <a:schemeClr val="tx1">
                      <a:alpha val="80000"/>
                    </a:schemeClr>
                  </a:gs>
                  <a:gs pos="100000">
                    <a:schemeClr val="tx1">
                      <a:alpha val="90000"/>
                    </a:schemeClr>
                  </a:gs>
                </a:gsLst>
                <a:lin ang="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28600" y="5562600"/>
            <a:ext cx="5867400" cy="1066800"/>
          </a:xfrm>
          <a:prstGeom prst="rect">
            <a:avLst/>
          </a:prstGeom>
          <a:solidFill>
            <a:schemeClr val="tx1">
              <a:lumMod val="95000"/>
              <a:lumOff val="5000"/>
              <a:alpha val="65000"/>
            </a:schemeClr>
          </a:solidFill>
        </p:spPr>
        <p:txBody>
          <a:bodyPr>
            <a:noAutofit/>
          </a:bodyPr>
          <a:lstStyle/>
          <a:p>
            <a:pPr marL="342900" lvl="0" indent="-342900">
              <a:lnSpc>
                <a:spcPct val="110000"/>
              </a:lnSpc>
              <a:defRPr/>
            </a:pPr>
            <a:r>
              <a:rPr lang="en-US" sz="2800" b="1" i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</a:rPr>
              <a:t>1,927 children instructed during 5,328</a:t>
            </a:r>
          </a:p>
          <a:p>
            <a:pPr marL="342900" lvl="0" indent="-342900">
              <a:lnSpc>
                <a:spcPct val="110000"/>
              </a:lnSpc>
              <a:defRPr/>
            </a:pPr>
            <a:r>
              <a:rPr lang="en-US" sz="2800" b="1" i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</a:rPr>
              <a:t>hours of classroom and field sessions</a:t>
            </a:r>
            <a:endParaRPr kumimoji="0" lang="en-US" sz="2800" b="1" i="1" u="none" strike="noStrike" kern="1200" cap="none" spc="0" normalizeH="0" baseline="0" noProof="0" dirty="0" smtClean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800" b="1" i="0" u="none" strike="noStrike" kern="1200" cap="none" spc="0" normalizeH="0" baseline="0" noProof="0" dirty="0" smtClean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gradFill>
                <a:gsLst>
                  <a:gs pos="0">
                    <a:schemeClr val="tx1">
                      <a:alpha val="70000"/>
                    </a:schemeClr>
                  </a:gs>
                  <a:gs pos="50000">
                    <a:schemeClr val="tx1">
                      <a:alpha val="80000"/>
                    </a:schemeClr>
                  </a:gs>
                  <a:gs pos="100000">
                    <a:schemeClr val="tx1">
                      <a:alpha val="90000"/>
                    </a:schemeClr>
                  </a:gs>
                </a:gsLst>
                <a:lin ang="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85800" y="152400"/>
            <a:ext cx="6629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cap="small" dirty="0" smtClean="0">
                <a:solidFill>
                  <a:schemeClr val="bg2"/>
                </a:solidFill>
                <a:latin typeface="Californian FB" pitchFamily="18" charset="0"/>
                <a:ea typeface="+mj-ea"/>
                <a:cs typeface="+mj-cs"/>
              </a:rPr>
              <a:t>Work Remains</a:t>
            </a:r>
            <a:endParaRPr lang="en-US" sz="4000" cap="small" dirty="0" smtClean="0">
              <a:solidFill>
                <a:schemeClr val="bg2"/>
              </a:solidFill>
              <a:latin typeface="Californian FB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0" y="1752600"/>
            <a:ext cx="6629400" cy="4524315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600" b="1" i="1" dirty="0" smtClean="0">
                <a:solidFill>
                  <a:schemeClr val="bg1"/>
                </a:solidFill>
              </a:rPr>
              <a:t>  Current ARRA funds spent by   </a:t>
            </a:r>
          </a:p>
          <a:p>
            <a:r>
              <a:rPr lang="en-US" sz="3600" b="1" i="1" dirty="0" smtClean="0">
                <a:solidFill>
                  <a:schemeClr val="bg1"/>
                </a:solidFill>
              </a:rPr>
              <a:t>    September 2013.</a:t>
            </a:r>
          </a:p>
          <a:p>
            <a:pPr>
              <a:buFont typeface="Arial" pitchFamily="34" charset="0"/>
              <a:buChar char="•"/>
            </a:pPr>
            <a:r>
              <a:rPr lang="en-US" sz="3600" b="1" i="1" dirty="0" smtClean="0">
                <a:solidFill>
                  <a:schemeClr val="bg1"/>
                </a:solidFill>
              </a:rPr>
              <a:t>   1.2 million dollars in timber   </a:t>
            </a:r>
          </a:p>
          <a:p>
            <a:r>
              <a:rPr lang="en-US" sz="3600" b="1" i="1" dirty="0" smtClean="0">
                <a:solidFill>
                  <a:schemeClr val="bg1"/>
                </a:solidFill>
              </a:rPr>
              <a:t>   receipts for federal FY 2014</a:t>
            </a:r>
          </a:p>
          <a:p>
            <a:pPr>
              <a:buFont typeface="Arial" pitchFamily="34" charset="0"/>
              <a:buChar char="•"/>
            </a:pPr>
            <a:r>
              <a:rPr lang="en-US" sz="3600" b="1" i="1" dirty="0" smtClean="0">
                <a:solidFill>
                  <a:schemeClr val="bg1"/>
                </a:solidFill>
              </a:rPr>
              <a:t>  Roughly  ½ of the work will be </a:t>
            </a:r>
          </a:p>
          <a:p>
            <a:r>
              <a:rPr lang="en-US" sz="3600" b="1" i="1" dirty="0" smtClean="0">
                <a:solidFill>
                  <a:schemeClr val="bg1"/>
                </a:solidFill>
              </a:rPr>
              <a:t>   completed with current funds</a:t>
            </a:r>
          </a:p>
          <a:p>
            <a:pPr>
              <a:buFont typeface="Arial" pitchFamily="34" charset="0"/>
              <a:buChar char="•"/>
            </a:pPr>
            <a:r>
              <a:rPr lang="en-US" sz="3600" b="1" i="1" dirty="0" smtClean="0">
                <a:solidFill>
                  <a:schemeClr val="bg1"/>
                </a:solidFill>
              </a:rPr>
              <a:t>  Estimate 4 million dollars to </a:t>
            </a:r>
          </a:p>
          <a:p>
            <a:r>
              <a:rPr lang="en-US" sz="3600" b="1" i="1" dirty="0" smtClean="0">
                <a:solidFill>
                  <a:schemeClr val="bg1"/>
                </a:solidFill>
              </a:rPr>
              <a:t>   complete our goal of 7600 acres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28600" y="0"/>
            <a:ext cx="9601200" cy="7010400"/>
            <a:chOff x="76200" y="152400"/>
            <a:chExt cx="8991600" cy="6705600"/>
          </a:xfrm>
        </p:grpSpPr>
        <p:pic>
          <p:nvPicPr>
            <p:cNvPr id="3" name="Picture 2" descr="afr 4_7_11 013.jpg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76200" y="152400"/>
              <a:ext cx="4368800" cy="3276600"/>
            </a:xfrm>
            <a:prstGeom prst="rect">
              <a:avLst/>
            </a:prstGeom>
          </p:spPr>
        </p:pic>
        <p:pic>
          <p:nvPicPr>
            <p:cNvPr id="5" name="Picture 4" descr="afr 8_16 012.jpg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>
            <a:xfrm>
              <a:off x="4114800" y="152400"/>
              <a:ext cx="2718302" cy="3124200"/>
            </a:xfrm>
            <a:prstGeom prst="rect">
              <a:avLst/>
            </a:prstGeom>
          </p:spPr>
        </p:pic>
        <p:pic>
          <p:nvPicPr>
            <p:cNvPr id="6" name="Picture 5" descr="afr 10_9 002.jpg"/>
            <p:cNvPicPr>
              <a:picLocks noChangeAspect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>
            <a:xfrm>
              <a:off x="228600" y="3429000"/>
              <a:ext cx="3891163" cy="3429000"/>
            </a:xfrm>
            <a:prstGeom prst="rect">
              <a:avLst/>
            </a:prstGeom>
          </p:spPr>
        </p:pic>
        <p:pic>
          <p:nvPicPr>
            <p:cNvPr id="7" name="Picture 6" descr="P7290311.JPG"/>
            <p:cNvPicPr>
              <a:picLocks noChangeAspect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>
            <a:xfrm>
              <a:off x="3962400" y="4191000"/>
              <a:ext cx="3898828" cy="2667000"/>
            </a:xfrm>
            <a:prstGeom prst="rect">
              <a:avLst/>
            </a:prstGeom>
          </p:spPr>
        </p:pic>
        <p:pic>
          <p:nvPicPr>
            <p:cNvPr id="10" name="Picture 9" descr="DSCN5792.JPG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>
            <a:xfrm>
              <a:off x="5867400" y="2133600"/>
              <a:ext cx="3143268" cy="2400300"/>
            </a:xfrm>
            <a:prstGeom prst="rect">
              <a:avLst/>
            </a:prstGeom>
          </p:spPr>
        </p:pic>
        <p:pic>
          <p:nvPicPr>
            <p:cNvPr id="11" name="Picture 10" descr="DSCN5778.JPG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6324600" y="152400"/>
              <a:ext cx="2641600" cy="1981200"/>
            </a:xfrm>
            <a:prstGeom prst="rect">
              <a:avLst/>
            </a:prstGeom>
          </p:spPr>
        </p:pic>
        <p:pic>
          <p:nvPicPr>
            <p:cNvPr id="12" name="Picture 11" descr="afr 5-16 002.jpg"/>
            <p:cNvPicPr>
              <a:picLocks noChangeAspect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>
            <a:xfrm>
              <a:off x="2743200" y="2514600"/>
              <a:ext cx="3156195" cy="1676400"/>
            </a:xfrm>
            <a:prstGeom prst="rect">
              <a:avLst/>
            </a:prstGeom>
          </p:spPr>
        </p:pic>
        <p:pic>
          <p:nvPicPr>
            <p:cNvPr id="13" name="Picture 12" descr="AFR_color_logo_Microsoft office.png"/>
            <p:cNvPicPr>
              <a:picLocks noChangeAspect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>
            <a:xfrm>
              <a:off x="7848600" y="4572000"/>
              <a:ext cx="1219200" cy="2057400"/>
            </a:xfrm>
            <a:prstGeom prst="rect">
              <a:avLst/>
            </a:prstGeom>
          </p:spPr>
        </p:pic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1219200" y="5791200"/>
            <a:ext cx="6324600" cy="762000"/>
          </a:xfrm>
          <a:prstGeom prst="rect">
            <a:avLst/>
          </a:prstGeom>
          <a:solidFill>
            <a:schemeClr val="tx1">
              <a:lumMod val="95000"/>
              <a:lumOff val="5000"/>
              <a:alpha val="65000"/>
            </a:schemeClr>
          </a:solidFill>
        </p:spPr>
        <p:txBody>
          <a:bodyPr>
            <a:noAutofit/>
          </a:bodyPr>
          <a:lstStyle/>
          <a:p>
            <a:pPr marL="342900" lvl="0" indent="-342900">
              <a:lnSpc>
                <a:spcPct val="110000"/>
              </a:lnSpc>
              <a:defRPr/>
            </a:pPr>
            <a:r>
              <a:rPr lang="en-US" sz="4000" b="1" i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</a:rPr>
              <a:t>www.ashlandwatershed.org</a:t>
            </a:r>
            <a:endParaRPr kumimoji="0" lang="en-US" sz="4000" b="1" i="1" u="none" strike="noStrike" kern="1200" cap="none" spc="0" normalizeH="0" baseline="0" noProof="0" dirty="0" smtClean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800" b="1" i="0" u="none" strike="noStrike" kern="1200" cap="none" spc="0" normalizeH="0" baseline="0" noProof="0" dirty="0" smtClean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Blip>
                <a:blip r:embed="rId10"/>
              </a:buBlip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gradFill>
                <a:gsLst>
                  <a:gs pos="0">
                    <a:schemeClr val="tx1">
                      <a:alpha val="70000"/>
                    </a:schemeClr>
                  </a:gs>
                  <a:gs pos="50000">
                    <a:schemeClr val="tx1">
                      <a:alpha val="80000"/>
                    </a:schemeClr>
                  </a:gs>
                  <a:gs pos="100000">
                    <a:schemeClr val="tx1">
                      <a:alpha val="90000"/>
                    </a:schemeClr>
                  </a:gs>
                </a:gsLst>
                <a:lin ang="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200400" y="4876800"/>
            <a:ext cx="2362200" cy="762000"/>
          </a:xfrm>
          <a:prstGeom prst="rect">
            <a:avLst/>
          </a:prstGeom>
          <a:solidFill>
            <a:schemeClr val="tx1">
              <a:lumMod val="95000"/>
              <a:lumOff val="5000"/>
              <a:alpha val="65000"/>
            </a:schemeClr>
          </a:solidFill>
        </p:spPr>
        <p:txBody>
          <a:bodyPr>
            <a:noAutofit/>
          </a:bodyPr>
          <a:lstStyle/>
          <a:p>
            <a:pPr marL="342900" lvl="0" indent="-342900">
              <a:lnSpc>
                <a:spcPct val="110000"/>
              </a:lnSpc>
              <a:defRPr/>
            </a:pPr>
            <a:r>
              <a:rPr lang="en-US" sz="4000" b="1" i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</a:rPr>
              <a:t>Thank You</a:t>
            </a:r>
            <a:endParaRPr kumimoji="0" lang="en-US" sz="4000" b="1" i="1" u="none" strike="noStrike" kern="1200" cap="none" spc="0" normalizeH="0" baseline="0" noProof="0" dirty="0" smtClean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800" b="1" i="0" u="none" strike="noStrike" kern="1200" cap="none" spc="0" normalizeH="0" baseline="0" noProof="0" dirty="0" smtClean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Blip>
                <a:blip r:embed="rId10"/>
              </a:buBlip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gradFill>
                <a:gsLst>
                  <a:gs pos="0">
                    <a:schemeClr val="tx1">
                      <a:alpha val="70000"/>
                    </a:schemeClr>
                  </a:gs>
                  <a:gs pos="50000">
                    <a:schemeClr val="tx1">
                      <a:alpha val="80000"/>
                    </a:schemeClr>
                  </a:gs>
                  <a:gs pos="100000">
                    <a:schemeClr val="tx1">
                      <a:alpha val="90000"/>
                    </a:schemeClr>
                  </a:gs>
                </a:gsLst>
                <a:lin ang="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iskiyou Fire 7434 - Scott Harding Photo.jpeg"/>
          <p:cNvPicPr>
            <a:picLocks noChangeAspect="1"/>
          </p:cNvPicPr>
          <p:nvPr/>
        </p:nvPicPr>
        <p:blipFill>
          <a:blip r:embed="rId2" cstate="print"/>
          <a:srcRect l="13333" t="10667" r="18333" b="14667"/>
          <a:stretch>
            <a:fillRect/>
          </a:stretch>
        </p:blipFill>
        <p:spPr>
          <a:xfrm>
            <a:off x="0" y="1143000"/>
            <a:ext cx="9144000" cy="6200078"/>
          </a:xfrm>
          <a:prstGeom prst="rect">
            <a:avLst/>
          </a:prstGeom>
        </p:spPr>
      </p:pic>
      <p:pic>
        <p:nvPicPr>
          <p:cNvPr id="7" name="Picture 6" descr="afr 7_20 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00150"/>
            <a:ext cx="9144000" cy="596265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152400"/>
            <a:ext cx="7059168" cy="9479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cap="small" dirty="0" smtClean="0">
                <a:solidFill>
                  <a:schemeClr val="bg2"/>
                </a:solidFill>
                <a:latin typeface="Californian FB" pitchFamily="18" charset="0"/>
                <a:ea typeface="+mj-ea"/>
                <a:cs typeface="+mj-cs"/>
              </a:rPr>
              <a:t>What is AFR</a:t>
            </a:r>
            <a:r>
              <a:rPr kumimoji="0" lang="en-US" sz="4400" b="0" i="0" u="none" strike="noStrike" kern="1200" cap="small" spc="0" normalizeH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Californian FB" pitchFamily="18" charset="0"/>
                <a:ea typeface="+mj-ea"/>
                <a:cs typeface="+mj-cs"/>
              </a:rPr>
              <a:t>?</a:t>
            </a:r>
            <a:endParaRPr kumimoji="0" lang="en-US" sz="4400" b="0" i="0" u="none" strike="noStrike" kern="1200" cap="small" spc="0" normalizeH="0" noProof="0" dirty="0">
              <a:ln>
                <a:noFill/>
              </a:ln>
              <a:solidFill>
                <a:schemeClr val="bg2"/>
              </a:solidFill>
              <a:uLnTx/>
              <a:uFillTx/>
              <a:latin typeface="Californian FB" pitchFamily="18" charset="0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2438400"/>
            <a:ext cx="8229600" cy="41148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400" b="1" i="1" dirty="0" smtClean="0">
              <a:solidFill>
                <a:schemeClr val="bg1"/>
              </a:solidFill>
            </a:endParaRPr>
          </a:p>
          <a:p>
            <a:pPr algn="ctr"/>
            <a:r>
              <a:rPr lang="en-US" sz="3200" b="1" i="1" dirty="0" smtClean="0">
                <a:solidFill>
                  <a:schemeClr val="bg1"/>
                </a:solidFill>
              </a:rPr>
              <a:t>   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10-year stewardship project to reduce the risk of severe wildfire in the municipal watershed and to protect water quality, older forests, wildlife, people, property and </a:t>
            </a:r>
          </a:p>
          <a:p>
            <a:pPr algn="ctr"/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 of life.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228600" y="1524000"/>
            <a:ext cx="8763000" cy="5105400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8600" y="0"/>
            <a:ext cx="85496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cap="small" dirty="0" smtClean="0">
                <a:solidFill>
                  <a:schemeClr val="bg2"/>
                </a:solidFill>
                <a:latin typeface="Californian FB" pitchFamily="18" charset="0"/>
              </a:rPr>
              <a:t>Ashland Forest Resiliency </a:t>
            </a:r>
          </a:p>
          <a:p>
            <a:pPr algn="ctr"/>
            <a:r>
              <a:rPr lang="en-US" sz="4000" cap="small" dirty="0" smtClean="0">
                <a:solidFill>
                  <a:schemeClr val="bg2"/>
                </a:solidFill>
                <a:latin typeface="Californian FB" pitchFamily="18" charset="0"/>
              </a:rPr>
              <a:t>Master Stewardship Agreement</a:t>
            </a:r>
          </a:p>
          <a:p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2438400" y="1905000"/>
            <a:ext cx="2115980" cy="2115980"/>
          </a:xfrm>
          <a:custGeom>
            <a:avLst/>
            <a:gdLst>
              <a:gd name="connsiteX0" fmla="*/ 0 w 2115980"/>
              <a:gd name="connsiteY0" fmla="*/ 2115980 h 2115980"/>
              <a:gd name="connsiteX1" fmla="*/ 619758 w 2115980"/>
              <a:gd name="connsiteY1" fmla="*/ 619756 h 2115980"/>
              <a:gd name="connsiteX2" fmla="*/ 2115983 w 2115980"/>
              <a:gd name="connsiteY2" fmla="*/ 2 h 2115980"/>
              <a:gd name="connsiteX3" fmla="*/ 2115980 w 2115980"/>
              <a:gd name="connsiteY3" fmla="*/ 2115980 h 2115980"/>
              <a:gd name="connsiteX4" fmla="*/ 0 w 2115980"/>
              <a:gd name="connsiteY4" fmla="*/ 2115980 h 2115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5980" h="2115980">
                <a:moveTo>
                  <a:pt x="0" y="2115980"/>
                </a:moveTo>
                <a:cubicBezTo>
                  <a:pt x="1" y="1554787"/>
                  <a:pt x="222934" y="1016579"/>
                  <a:pt x="619758" y="619756"/>
                </a:cubicBezTo>
                <a:cubicBezTo>
                  <a:pt x="1016582" y="222933"/>
                  <a:pt x="1554790" y="1"/>
                  <a:pt x="2115983" y="2"/>
                </a:cubicBezTo>
                <a:lnTo>
                  <a:pt x="2115980" y="2115980"/>
                </a:lnTo>
                <a:lnTo>
                  <a:pt x="0" y="211598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774" tIns="747770" rIns="128016" bIns="12801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/>
              <a:t>Funding, Project Design, Oversight</a:t>
            </a:r>
            <a:endParaRPr lang="en-US" sz="1800" kern="1200" dirty="0"/>
          </a:p>
        </p:txBody>
      </p:sp>
      <p:sp>
        <p:nvSpPr>
          <p:cNvPr id="19" name="Freeform 18"/>
          <p:cNvSpPr/>
          <p:nvPr/>
        </p:nvSpPr>
        <p:spPr>
          <a:xfrm>
            <a:off x="4652116" y="1905000"/>
            <a:ext cx="2129684" cy="2115980"/>
          </a:xfrm>
          <a:custGeom>
            <a:avLst/>
            <a:gdLst>
              <a:gd name="connsiteX0" fmla="*/ 0 w 2115980"/>
              <a:gd name="connsiteY0" fmla="*/ 2115980 h 2115980"/>
              <a:gd name="connsiteX1" fmla="*/ 619758 w 2115980"/>
              <a:gd name="connsiteY1" fmla="*/ 619756 h 2115980"/>
              <a:gd name="connsiteX2" fmla="*/ 2115983 w 2115980"/>
              <a:gd name="connsiteY2" fmla="*/ 2 h 2115980"/>
              <a:gd name="connsiteX3" fmla="*/ 2115980 w 2115980"/>
              <a:gd name="connsiteY3" fmla="*/ 2115980 h 2115980"/>
              <a:gd name="connsiteX4" fmla="*/ 0 w 2115980"/>
              <a:gd name="connsiteY4" fmla="*/ 2115980 h 2115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5980" h="2115980">
                <a:moveTo>
                  <a:pt x="0" y="0"/>
                </a:moveTo>
                <a:cubicBezTo>
                  <a:pt x="561193" y="1"/>
                  <a:pt x="1099401" y="222934"/>
                  <a:pt x="1496224" y="619758"/>
                </a:cubicBezTo>
                <a:cubicBezTo>
                  <a:pt x="1893047" y="1016582"/>
                  <a:pt x="2115979" y="1554790"/>
                  <a:pt x="2115978" y="2115983"/>
                </a:cubicBezTo>
                <a:lnTo>
                  <a:pt x="0" y="2115980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747774" rIns="747770" bIns="12801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 smtClean="0"/>
              <a:t>Technical Expertise </a:t>
            </a:r>
            <a:r>
              <a:rPr lang="en-US" sz="1800" kern="1200" dirty="0" smtClean="0"/>
              <a:t>Community Engagement</a:t>
            </a:r>
            <a:endParaRPr lang="en-US" sz="1800" kern="1200" dirty="0"/>
          </a:p>
        </p:txBody>
      </p:sp>
      <p:sp>
        <p:nvSpPr>
          <p:cNvPr id="20" name="Freeform 19"/>
          <p:cNvSpPr/>
          <p:nvPr/>
        </p:nvSpPr>
        <p:spPr>
          <a:xfrm rot="21600000">
            <a:off x="4652116" y="4118715"/>
            <a:ext cx="2115980" cy="2115981"/>
          </a:xfrm>
          <a:custGeom>
            <a:avLst/>
            <a:gdLst>
              <a:gd name="connsiteX0" fmla="*/ 0 w 2115980"/>
              <a:gd name="connsiteY0" fmla="*/ 2115980 h 2115980"/>
              <a:gd name="connsiteX1" fmla="*/ 619758 w 2115980"/>
              <a:gd name="connsiteY1" fmla="*/ 619756 h 2115980"/>
              <a:gd name="connsiteX2" fmla="*/ 2115983 w 2115980"/>
              <a:gd name="connsiteY2" fmla="*/ 2 h 2115980"/>
              <a:gd name="connsiteX3" fmla="*/ 2115980 w 2115980"/>
              <a:gd name="connsiteY3" fmla="*/ 2115980 h 2115980"/>
              <a:gd name="connsiteX4" fmla="*/ 0 w 2115980"/>
              <a:gd name="connsiteY4" fmla="*/ 2115980 h 2115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5980" h="2115980">
                <a:moveTo>
                  <a:pt x="2115980" y="0"/>
                </a:moveTo>
                <a:cubicBezTo>
                  <a:pt x="2115979" y="561193"/>
                  <a:pt x="1893046" y="1099401"/>
                  <a:pt x="1496222" y="1496224"/>
                </a:cubicBezTo>
                <a:cubicBezTo>
                  <a:pt x="1099398" y="1893047"/>
                  <a:pt x="561190" y="2115979"/>
                  <a:pt x="-2" y="2115978"/>
                </a:cubicBezTo>
                <a:lnTo>
                  <a:pt x="0" y="0"/>
                </a:lnTo>
                <a:lnTo>
                  <a:pt x="211598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128017" rIns="747774" bIns="74777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/>
              <a:t>Multi-Party Monitoring, Fiscal Sponsor</a:t>
            </a:r>
            <a:endParaRPr lang="en-US" sz="1800" kern="1200" dirty="0"/>
          </a:p>
        </p:txBody>
      </p:sp>
      <p:sp>
        <p:nvSpPr>
          <p:cNvPr id="21" name="Freeform 20"/>
          <p:cNvSpPr/>
          <p:nvPr/>
        </p:nvSpPr>
        <p:spPr>
          <a:xfrm rot="21600000">
            <a:off x="2438400" y="4114800"/>
            <a:ext cx="2115980" cy="2119896"/>
          </a:xfrm>
          <a:custGeom>
            <a:avLst/>
            <a:gdLst>
              <a:gd name="connsiteX0" fmla="*/ 0 w 2115980"/>
              <a:gd name="connsiteY0" fmla="*/ 2115980 h 2115980"/>
              <a:gd name="connsiteX1" fmla="*/ 619758 w 2115980"/>
              <a:gd name="connsiteY1" fmla="*/ 619756 h 2115980"/>
              <a:gd name="connsiteX2" fmla="*/ 2115983 w 2115980"/>
              <a:gd name="connsiteY2" fmla="*/ 2 h 2115980"/>
              <a:gd name="connsiteX3" fmla="*/ 2115980 w 2115980"/>
              <a:gd name="connsiteY3" fmla="*/ 2115980 h 2115980"/>
              <a:gd name="connsiteX4" fmla="*/ 0 w 2115980"/>
              <a:gd name="connsiteY4" fmla="*/ 2115980 h 2115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5980" h="2115980">
                <a:moveTo>
                  <a:pt x="2115980" y="2115980"/>
                </a:moveTo>
                <a:cubicBezTo>
                  <a:pt x="1554787" y="2115979"/>
                  <a:pt x="1016579" y="1893046"/>
                  <a:pt x="619756" y="1496222"/>
                </a:cubicBezTo>
                <a:cubicBezTo>
                  <a:pt x="222933" y="1099398"/>
                  <a:pt x="1" y="561190"/>
                  <a:pt x="2" y="-3"/>
                </a:cubicBezTo>
                <a:lnTo>
                  <a:pt x="2115980" y="0"/>
                </a:lnTo>
                <a:lnTo>
                  <a:pt x="2115980" y="211598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770" tIns="128016" rIns="128016" bIns="747774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/>
              <a:t>Contracting, Workforce Training </a:t>
            </a:r>
            <a:endParaRPr lang="en-US" sz="1800" kern="1200" dirty="0"/>
          </a:p>
        </p:txBody>
      </p:sp>
      <p:pic>
        <p:nvPicPr>
          <p:cNvPr id="22" name="Picture 21" descr="usfs-logo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143000" y="2133600"/>
            <a:ext cx="1292772" cy="1371600"/>
          </a:xfrm>
          <a:prstGeom prst="rect">
            <a:avLst/>
          </a:prstGeom>
        </p:spPr>
      </p:pic>
      <p:pic>
        <p:nvPicPr>
          <p:cNvPr id="23" name="Picture 22" descr="TNCLogoPrimary_RGB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629400" y="5029200"/>
            <a:ext cx="2209800" cy="11049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267200" y="3657600"/>
            <a:ext cx="685800" cy="812800"/>
            <a:chOff x="4267200" y="3683000"/>
            <a:chExt cx="607568" cy="731520"/>
          </a:xfrm>
        </p:grpSpPr>
        <p:sp>
          <p:nvSpPr>
            <p:cNvPr id="31" name="Circular Arrow 30"/>
            <p:cNvSpPr/>
            <p:nvPr/>
          </p:nvSpPr>
          <p:spPr>
            <a:xfrm>
              <a:off x="4267200" y="3683000"/>
              <a:ext cx="607568" cy="528320"/>
            </a:xfrm>
            <a:prstGeom prst="circularArrow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Circular Arrow 31"/>
            <p:cNvSpPr/>
            <p:nvPr/>
          </p:nvSpPr>
          <p:spPr>
            <a:xfrm rot="10800000">
              <a:off x="4267200" y="3886200"/>
              <a:ext cx="607568" cy="528320"/>
            </a:xfrm>
            <a:prstGeom prst="circularArrow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30" name="Picture 29" descr="Sigtwo2c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781800" y="2022446"/>
            <a:ext cx="1524000" cy="1330354"/>
          </a:xfrm>
          <a:prstGeom prst="rect">
            <a:avLst/>
          </a:prstGeom>
        </p:spPr>
      </p:pic>
      <p:pic>
        <p:nvPicPr>
          <p:cNvPr id="15" name="Picture 14" descr="LRP 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0600" y="4953000"/>
            <a:ext cx="1522646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M.Heli.12.3.11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192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F:\photos\afr 5-28a 00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19600" y="2904221"/>
            <a:ext cx="4724401" cy="4042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Content Placeholder 3" descr="fire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572000" y="1219200"/>
            <a:ext cx="4572000" cy="3177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410200" y="6172200"/>
            <a:ext cx="2971800" cy="369332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Understory Fuel Treatments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8400" y="1524000"/>
            <a:ext cx="2601685" cy="369332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Prescribed </a:t>
            </a:r>
            <a:r>
              <a:rPr lang="en-US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Underburning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0" y="152400"/>
            <a:ext cx="6629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cap="small" dirty="0" smtClean="0">
                <a:solidFill>
                  <a:schemeClr val="bg2"/>
                </a:solidFill>
                <a:latin typeface="Californian FB" pitchFamily="18" charset="0"/>
                <a:ea typeface="+mj-ea"/>
                <a:cs typeface="+mj-cs"/>
              </a:rPr>
              <a:t>Active Stewardship</a:t>
            </a:r>
            <a:endParaRPr lang="en-US" sz="4000" cap="small" dirty="0" smtClean="0">
              <a:solidFill>
                <a:schemeClr val="bg2"/>
              </a:solidFill>
              <a:latin typeface="Californian FB" pitchFamily="18" charset="0"/>
            </a:endParaRPr>
          </a:p>
        </p:txBody>
      </p:sp>
      <p:pic>
        <p:nvPicPr>
          <p:cNvPr id="11" name="Picture 10" descr="Picture 0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257550"/>
            <a:ext cx="4800600" cy="3600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3505200" y="3505200"/>
            <a:ext cx="2590800" cy="1077218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   </a:t>
            </a:r>
            <a:r>
              <a:rPr lang="en-US" sz="3200" b="1" i="1" dirty="0" smtClean="0">
                <a:solidFill>
                  <a:schemeClr val="bg1"/>
                </a:solidFill>
              </a:rPr>
              <a:t>7,600 Acres </a:t>
            </a:r>
          </a:p>
          <a:p>
            <a:r>
              <a:rPr lang="en-US" sz="3200" b="1" i="1" dirty="0" smtClean="0">
                <a:solidFill>
                  <a:schemeClr val="bg1"/>
                </a:solidFill>
              </a:rPr>
              <a:t> over 10 years</a:t>
            </a:r>
            <a:endParaRPr lang="en-US" sz="3200" b="1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3200400"/>
            <a:ext cx="2340428" cy="369332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Density Management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 noGrp="1"/>
          </p:cNvGraphicFramePr>
          <p:nvPr/>
        </p:nvGraphicFramePr>
        <p:xfrm>
          <a:off x="0" y="1143000"/>
          <a:ext cx="9144000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LRP at ARRA sig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1828800"/>
            <a:ext cx="3225800" cy="24765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52400"/>
            <a:ext cx="7239000" cy="10668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small" spc="0" normalizeH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Californian FB" pitchFamily="18" charset="0"/>
                <a:ea typeface="+mj-ea"/>
                <a:cs typeface="KodchiangUPC" pitchFamily="18" charset="-34"/>
              </a:rPr>
              <a:t>AFR and ARRA: Creating Jobs</a:t>
            </a:r>
            <a:endParaRPr kumimoji="0" lang="en-US" sz="4400" b="0" i="0" u="none" strike="noStrike" kern="1200" cap="small" spc="0" normalizeH="0" noProof="0" dirty="0">
              <a:ln>
                <a:noFill/>
              </a:ln>
              <a:solidFill>
                <a:schemeClr val="bg2"/>
              </a:solidFill>
              <a:uLnTx/>
              <a:uFillTx/>
              <a:latin typeface="Californian FB" pitchFamily="18" charset="0"/>
              <a:ea typeface="+mj-ea"/>
              <a:cs typeface="Kodchiang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09784" y="1371600"/>
            <a:ext cx="1600201" cy="564468"/>
          </a:xfrm>
          <a:prstGeom prst="rect">
            <a:avLst/>
          </a:prstGeom>
          <a:solidFill>
            <a:srgbClr val="005DA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latin typeface="Arial" pitchFamily="34" charset="0"/>
                <a:cs typeface="Arial" pitchFamily="34" charset="0"/>
              </a:rPr>
              <a:t>Partnership Board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872611" y="1615815"/>
            <a:ext cx="6800524" cy="0"/>
          </a:xfrm>
          <a:prstGeom prst="lin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c 9"/>
          <p:cNvSpPr/>
          <p:nvPr/>
        </p:nvSpPr>
        <p:spPr>
          <a:xfrm>
            <a:off x="2951177" y="5669789"/>
            <a:ext cx="36148" cy="7247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grpSp>
        <p:nvGrpSpPr>
          <p:cNvPr id="21" name="Group 64"/>
          <p:cNvGrpSpPr/>
          <p:nvPr/>
        </p:nvGrpSpPr>
        <p:grpSpPr>
          <a:xfrm>
            <a:off x="495300" y="1981200"/>
            <a:ext cx="7443935" cy="1447800"/>
            <a:chOff x="495300" y="1981200"/>
            <a:chExt cx="7443935" cy="1447800"/>
          </a:xfrm>
        </p:grpSpPr>
        <p:sp>
          <p:nvSpPr>
            <p:cNvPr id="4" name="Rectangle 3"/>
            <p:cNvSpPr/>
            <p:nvPr/>
          </p:nvSpPr>
          <p:spPr>
            <a:xfrm>
              <a:off x="3505200" y="2743200"/>
              <a:ext cx="1609369" cy="583652"/>
            </a:xfrm>
            <a:prstGeom prst="rect">
              <a:avLst/>
            </a:prstGeom>
            <a:solidFill>
              <a:srgbClr val="862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0" dirty="0">
                  <a:latin typeface="Arial" pitchFamily="34" charset="0"/>
                  <a:cs typeface="Arial" pitchFamily="34" charset="0"/>
                </a:rPr>
                <a:t>Implementation</a:t>
              </a:r>
            </a:p>
            <a:p>
              <a:pPr algn="ctr"/>
              <a:r>
                <a:rPr lang="en-US" sz="1400" b="0" dirty="0">
                  <a:latin typeface="Arial" pitchFamily="34" charset="0"/>
                  <a:cs typeface="Arial" pitchFamily="34" charset="0"/>
                </a:rPr>
                <a:t>FS,</a:t>
              </a:r>
              <a:r>
                <a:rPr lang="en-US" sz="1400" b="0" baseline="0" dirty="0">
                  <a:latin typeface="Arial" pitchFamily="34" charset="0"/>
                  <a:cs typeface="Arial" pitchFamily="34" charset="0"/>
                </a:rPr>
                <a:t> COA, LRP</a:t>
              </a:r>
              <a:endParaRPr lang="en-US" sz="1400" b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324600" y="2743200"/>
              <a:ext cx="1614635" cy="6858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latin typeface="Arial" pitchFamily="34" charset="0"/>
                  <a:cs typeface="Arial" pitchFamily="34" charset="0"/>
                </a:rPr>
                <a:t>Community Engagement</a:t>
              </a:r>
            </a:p>
            <a:p>
              <a:pPr algn="ctr"/>
              <a:r>
                <a:rPr lang="en-US" sz="1400" dirty="0">
                  <a:latin typeface="Arial" pitchFamily="34" charset="0"/>
                  <a:cs typeface="Arial" pitchFamily="34" charset="0"/>
                </a:rPr>
                <a:t>COA</a:t>
              </a:r>
              <a:r>
                <a:rPr lang="en-US" sz="1400" baseline="0" dirty="0">
                  <a:latin typeface="Arial" pitchFamily="34" charset="0"/>
                  <a:cs typeface="Arial" pitchFamily="34" charset="0"/>
                </a:rPr>
                <a:t> 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5300" y="2743200"/>
              <a:ext cx="1453490" cy="50745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latin typeface="Arial" pitchFamily="34" charset="0"/>
                  <a:cs typeface="Arial" pitchFamily="34" charset="0"/>
                </a:rPr>
                <a:t>Monitoring</a:t>
              </a:r>
            </a:p>
            <a:p>
              <a:pPr algn="ctr"/>
              <a:r>
                <a:rPr lang="en-US" sz="1400" dirty="0">
                  <a:latin typeface="Arial" pitchFamily="34" charset="0"/>
                  <a:cs typeface="Arial" pitchFamily="34" charset="0"/>
                </a:rPr>
                <a:t>TNC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219200" y="2210594"/>
              <a:ext cx="5943600" cy="0"/>
            </a:xfrm>
            <a:prstGeom prst="line">
              <a:avLst/>
            </a:prstGeom>
            <a:ln w="76200" cap="sq">
              <a:solidFill>
                <a:schemeClr val="accent5">
                  <a:lumMod val="60000"/>
                  <a:lumOff val="40000"/>
                  <a:alpha val="80000"/>
                </a:schemeClr>
              </a:solidFill>
              <a:bevel/>
              <a:tailEnd type="none"/>
            </a:ln>
            <a:effectLst>
              <a:outerShdw blurRad="149987" dist="250190" dir="8460000" algn="ctr" rotWithShape="0">
                <a:srgbClr val="000000">
                  <a:alpha val="28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endCxn id="4" idx="0"/>
            </p:cNvCxnSpPr>
            <p:nvPr/>
          </p:nvCxnSpPr>
          <p:spPr>
            <a:xfrm rot="16200000" flipH="1">
              <a:off x="3926979" y="2360294"/>
              <a:ext cx="762000" cy="3811"/>
            </a:xfrm>
            <a:prstGeom prst="straightConnector1">
              <a:avLst/>
            </a:prstGeom>
            <a:ln w="76200">
              <a:solidFill>
                <a:schemeClr val="accent5">
                  <a:lumMod val="60000"/>
                  <a:lumOff val="40000"/>
                  <a:alpha val="80000"/>
                </a:schemeClr>
              </a:solidFill>
              <a:tailEnd type="triangle" w="sm" len="sm"/>
            </a:ln>
            <a:effectLst>
              <a:outerShdw blurRad="149987" dist="250190" dir="8460000" algn="ctr" rotWithShape="0">
                <a:srgbClr val="000000">
                  <a:alpha val="28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5400000">
              <a:off x="953294" y="2476500"/>
              <a:ext cx="532606" cy="794"/>
            </a:xfrm>
            <a:prstGeom prst="straightConnector1">
              <a:avLst/>
            </a:prstGeom>
            <a:ln w="76200" cap="sq">
              <a:solidFill>
                <a:schemeClr val="accent5">
                  <a:lumMod val="60000"/>
                  <a:lumOff val="40000"/>
                  <a:alpha val="80000"/>
                </a:schemeClr>
              </a:solidFill>
              <a:bevel/>
              <a:tailEnd type="triangle" w="sm" len="sm"/>
            </a:ln>
            <a:effectLst>
              <a:outerShdw blurRad="149987" dist="250190" dir="8460000" algn="ctr" rotWithShape="0">
                <a:srgbClr val="000000">
                  <a:alpha val="28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5400000">
              <a:off x="6896101" y="2476500"/>
              <a:ext cx="533399" cy="1588"/>
            </a:xfrm>
            <a:prstGeom prst="straightConnector1">
              <a:avLst/>
            </a:prstGeom>
            <a:ln w="76200" cap="sq">
              <a:solidFill>
                <a:schemeClr val="accent5">
                  <a:lumMod val="60000"/>
                  <a:lumOff val="40000"/>
                  <a:alpha val="70000"/>
                </a:schemeClr>
              </a:solidFill>
              <a:bevel/>
              <a:tailEnd type="triangle" w="sm" len="sm"/>
            </a:ln>
            <a:effectLst>
              <a:outerShdw blurRad="149987" dist="250190" dir="8460000" algn="ctr" rotWithShape="0">
                <a:srgbClr val="000000">
                  <a:alpha val="28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67"/>
          <p:cNvGrpSpPr/>
          <p:nvPr/>
        </p:nvGrpSpPr>
        <p:grpSpPr>
          <a:xfrm>
            <a:off x="478704" y="3276600"/>
            <a:ext cx="4564148" cy="2991002"/>
            <a:chOff x="478704" y="3276600"/>
            <a:chExt cx="4564148" cy="2991002"/>
          </a:xfrm>
        </p:grpSpPr>
        <p:sp>
          <p:nvSpPr>
            <p:cNvPr id="6" name="Rectangle 5"/>
            <p:cNvSpPr/>
            <p:nvPr/>
          </p:nvSpPr>
          <p:spPr>
            <a:xfrm>
              <a:off x="3576917" y="5029200"/>
              <a:ext cx="1465935" cy="60960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/>
              <a:r>
                <a:rPr lang="en-US" sz="1400" b="0" dirty="0">
                  <a:solidFill>
                    <a:schemeClr val="lt1"/>
                  </a:solidFill>
                  <a:latin typeface="Arial" pitchFamily="34" charset="0"/>
                  <a:ea typeface="+mn-ea"/>
                  <a:cs typeface="Arial" pitchFamily="34" charset="0"/>
                </a:rPr>
                <a:t>Implementation Review Team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78704" y="5715000"/>
              <a:ext cx="1486682" cy="55260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0" dirty="0">
                  <a:latin typeface="Arial" pitchFamily="34" charset="0"/>
                  <a:cs typeface="Arial" pitchFamily="34" charset="0"/>
                </a:rPr>
                <a:t>Effectiveness Monitoring</a:t>
              </a:r>
              <a:endParaRPr lang="en-US" sz="1200" b="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5" name="Group 65"/>
            <p:cNvGrpSpPr/>
            <p:nvPr/>
          </p:nvGrpSpPr>
          <p:grpSpPr>
            <a:xfrm>
              <a:off x="642156" y="3276600"/>
              <a:ext cx="1159779" cy="1780380"/>
              <a:chOff x="642156" y="3276600"/>
              <a:chExt cx="1159779" cy="178038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42156" y="4114800"/>
                <a:ext cx="1159779" cy="942180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b="0" dirty="0" smtClean="0">
                    <a:latin typeface="Arial" pitchFamily="34" charset="0"/>
                    <a:cs typeface="Arial" pitchFamily="34" charset="0"/>
                  </a:rPr>
                  <a:t>Advisory </a:t>
                </a:r>
                <a:r>
                  <a:rPr lang="en-US" sz="1400" b="0" dirty="0">
                    <a:latin typeface="Arial" pitchFamily="34" charset="0"/>
                    <a:cs typeface="Arial" pitchFamily="34" charset="0"/>
                  </a:rPr>
                  <a:t>Committee</a:t>
                </a:r>
              </a:p>
              <a:p>
                <a:pPr algn="ctr"/>
                <a:endParaRPr lang="en-US" sz="1200" b="0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rot="5400000">
                <a:off x="803626" y="3692174"/>
                <a:ext cx="838200" cy="7052"/>
              </a:xfrm>
              <a:prstGeom prst="straightConnector1">
                <a:avLst/>
              </a:prstGeom>
              <a:ln w="76200">
                <a:solidFill>
                  <a:schemeClr val="accent5">
                    <a:lumMod val="60000"/>
                    <a:lumOff val="40000"/>
                    <a:alpha val="80000"/>
                  </a:schemeClr>
                </a:solidFill>
                <a:tailEnd type="triangle" w="sm" len="sm"/>
              </a:ln>
              <a:effectLst>
                <a:outerShdw blurRad="149987" dist="250190" dir="8460000" algn="ctr" rotWithShape="0">
                  <a:srgbClr val="000000">
                    <a:alpha val="28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Straight Arrow Connector 19"/>
            <p:cNvCxnSpPr/>
            <p:nvPr/>
          </p:nvCxnSpPr>
          <p:spPr>
            <a:xfrm rot="16200000" flipH="1">
              <a:off x="924097" y="5400502"/>
              <a:ext cx="593566" cy="3361"/>
            </a:xfrm>
            <a:prstGeom prst="straightConnector1">
              <a:avLst/>
            </a:prstGeom>
            <a:ln w="76200">
              <a:solidFill>
                <a:schemeClr val="accent5">
                  <a:lumMod val="60000"/>
                  <a:lumOff val="40000"/>
                  <a:alpha val="80000"/>
                </a:schemeClr>
              </a:solidFill>
              <a:tailEnd type="triangle" w="sm" len="sm"/>
            </a:ln>
            <a:effectLst>
              <a:outerShdw blurRad="149987" dist="250190" dir="8460000" algn="ctr" rotWithShape="0">
                <a:srgbClr val="000000">
                  <a:alpha val="28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219200" y="5334000"/>
              <a:ext cx="2316480" cy="0"/>
            </a:xfrm>
            <a:prstGeom prst="line">
              <a:avLst/>
            </a:prstGeom>
            <a:ln w="76200">
              <a:solidFill>
                <a:schemeClr val="accent5">
                  <a:lumMod val="60000"/>
                  <a:lumOff val="40000"/>
                  <a:alpha val="80000"/>
                </a:schemeClr>
              </a:solidFill>
              <a:tailEnd type="triangle" w="sm" len="sm"/>
            </a:ln>
            <a:effectLst>
              <a:outerShdw blurRad="149987" dist="250190" dir="8460000" algn="ctr" rotWithShape="0">
                <a:srgbClr val="000000">
                  <a:alpha val="28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68"/>
          <p:cNvGrpSpPr/>
          <p:nvPr/>
        </p:nvGrpSpPr>
        <p:grpSpPr>
          <a:xfrm>
            <a:off x="3726229" y="3505200"/>
            <a:ext cx="5166311" cy="2971800"/>
            <a:chOff x="3726229" y="3505200"/>
            <a:chExt cx="5166311" cy="2971800"/>
          </a:xfrm>
        </p:grpSpPr>
        <p:sp>
          <p:nvSpPr>
            <p:cNvPr id="8" name="Rectangle 7"/>
            <p:cNvSpPr/>
            <p:nvPr/>
          </p:nvSpPr>
          <p:spPr>
            <a:xfrm>
              <a:off x="7467600" y="4038600"/>
              <a:ext cx="1424940" cy="44308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/>
              <a:r>
                <a:rPr lang="en-US" sz="1400" b="0" dirty="0">
                  <a:solidFill>
                    <a:schemeClr val="lt1"/>
                  </a:solidFill>
                  <a:latin typeface="Arial" pitchFamily="34" charset="0"/>
                  <a:ea typeface="+mn-ea"/>
                  <a:cs typeface="Arial" pitchFamily="34" charset="0"/>
                </a:rPr>
                <a:t>Subcommittees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726229" y="5943600"/>
              <a:ext cx="1167310" cy="5334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0" dirty="0">
                  <a:latin typeface="Arial" pitchFamily="34" charset="0"/>
                  <a:cs typeface="Arial" pitchFamily="34" charset="0"/>
                </a:rPr>
                <a:t>Public Review </a:t>
              </a:r>
            </a:p>
          </p:txBody>
        </p:sp>
        <p:cxnSp>
          <p:nvCxnSpPr>
            <p:cNvPr id="14" name="Elbow Connector 13"/>
            <p:cNvCxnSpPr/>
            <p:nvPr/>
          </p:nvCxnSpPr>
          <p:spPr>
            <a:xfrm rot="5400000">
              <a:off x="4610100" y="3848100"/>
              <a:ext cx="2667000" cy="1981200"/>
            </a:xfrm>
            <a:prstGeom prst="bentConnector3">
              <a:avLst>
                <a:gd name="adj1" fmla="val 100286"/>
              </a:avLst>
            </a:prstGeom>
            <a:ln w="76200">
              <a:solidFill>
                <a:schemeClr val="accent5">
                  <a:lumMod val="60000"/>
                  <a:lumOff val="40000"/>
                  <a:alpha val="80000"/>
                </a:schemeClr>
              </a:solidFill>
              <a:tailEnd type="triangle" w="sm" len="sm"/>
            </a:ln>
            <a:effectLst>
              <a:outerShdw blurRad="149987" dist="250190" dir="8460000" algn="ctr" rotWithShape="0">
                <a:srgbClr val="000000">
                  <a:alpha val="28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6934200" y="4267200"/>
              <a:ext cx="480060" cy="7620"/>
            </a:xfrm>
            <a:prstGeom prst="straightConnector1">
              <a:avLst/>
            </a:prstGeom>
            <a:ln w="76200">
              <a:solidFill>
                <a:schemeClr val="accent5">
                  <a:lumMod val="60000"/>
                  <a:lumOff val="40000"/>
                  <a:alpha val="80000"/>
                </a:schemeClr>
              </a:solidFill>
              <a:tailEnd type="triangle" w="sm" len="sm"/>
            </a:ln>
            <a:effectLst>
              <a:outerShdw blurRad="149987" dist="250190" dir="8460000" algn="ctr" rotWithShape="0">
                <a:srgbClr val="000000">
                  <a:alpha val="28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66"/>
          <p:cNvGrpSpPr/>
          <p:nvPr/>
        </p:nvGrpSpPr>
        <p:grpSpPr>
          <a:xfrm>
            <a:off x="3596056" y="3327646"/>
            <a:ext cx="1427657" cy="1355571"/>
            <a:chOff x="3596056" y="3327646"/>
            <a:chExt cx="1427657" cy="1355571"/>
          </a:xfrm>
        </p:grpSpPr>
        <p:sp>
          <p:nvSpPr>
            <p:cNvPr id="5" name="Rectangle 4"/>
            <p:cNvSpPr/>
            <p:nvPr/>
          </p:nvSpPr>
          <p:spPr>
            <a:xfrm>
              <a:off x="3596056" y="3810000"/>
              <a:ext cx="1427657" cy="873217"/>
            </a:xfrm>
            <a:prstGeom prst="rect">
              <a:avLst/>
            </a:prstGeom>
            <a:solidFill>
              <a:srgbClr val="862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0" dirty="0">
                  <a:latin typeface="Arial" pitchFamily="34" charset="0"/>
                  <a:cs typeface="Arial" pitchFamily="34" charset="0"/>
                </a:rPr>
                <a:t>FS + FWS Interdisciplinary Team</a:t>
              </a:r>
            </a:p>
          </p:txBody>
        </p:sp>
        <p:cxnSp>
          <p:nvCxnSpPr>
            <p:cNvPr id="50" name="Straight Arrow Connector 49"/>
            <p:cNvCxnSpPr>
              <a:stCxn id="4" idx="2"/>
              <a:endCxn id="5" idx="0"/>
            </p:cNvCxnSpPr>
            <p:nvPr/>
          </p:nvCxnSpPr>
          <p:spPr>
            <a:xfrm rot="5400000">
              <a:off x="4068311" y="3568426"/>
              <a:ext cx="483148" cy="1588"/>
            </a:xfrm>
            <a:prstGeom prst="straightConnector1">
              <a:avLst/>
            </a:prstGeom>
            <a:ln w="76200">
              <a:solidFill>
                <a:schemeClr val="accent5">
                  <a:lumMod val="60000"/>
                  <a:lumOff val="40000"/>
                  <a:alpha val="80000"/>
                </a:schemeClr>
              </a:solidFill>
              <a:tailEnd type="triangle" w="sm" len="sm"/>
            </a:ln>
            <a:effectLst>
              <a:outerShdw blurRad="149987" dist="250190" dir="8460000" algn="ctr" rotWithShape="0">
                <a:srgbClr val="000000">
                  <a:alpha val="28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itle 1"/>
          <p:cNvSpPr txBox="1">
            <a:spLocks/>
          </p:cNvSpPr>
          <p:nvPr/>
        </p:nvSpPr>
        <p:spPr>
          <a:xfrm>
            <a:off x="304800" y="0"/>
            <a:ext cx="7696200" cy="11430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fornian FB" pitchFamily="18" charset="0"/>
                <a:ea typeface="+mj-ea"/>
                <a:cs typeface="Arial" pitchFamily="34" charset="0"/>
              </a:rPr>
              <a:t>Stewardship Organization</a:t>
            </a:r>
            <a:endParaRPr kumimoji="0" lang="en-US" sz="4400" b="1" i="0" u="none" strike="noStrike" kern="1200" cap="small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lifornian FB" pitchFamily="18" charset="0"/>
              <a:ea typeface="+mj-ea"/>
              <a:cs typeface="Arial" pitchFamily="34" charset="0"/>
            </a:endParaRPr>
          </a:p>
        </p:txBody>
      </p:sp>
      <p:graphicFrame>
        <p:nvGraphicFramePr>
          <p:cNvPr id="70" name="Diagram 69"/>
          <p:cNvGraphicFramePr/>
          <p:nvPr/>
        </p:nvGraphicFramePr>
        <p:xfrm>
          <a:off x="1524000" y="2540000"/>
          <a:ext cx="5791200" cy="431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1" name="TextBox 70"/>
          <p:cNvSpPr txBox="1"/>
          <p:nvPr/>
        </p:nvSpPr>
        <p:spPr>
          <a:xfrm>
            <a:off x="2743200" y="4572000"/>
            <a:ext cx="3608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</a:rPr>
              <a:t>Project Review Process</a:t>
            </a:r>
            <a:endParaRPr lang="en-U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70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938027" cy="84137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Implementation Review Team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90925"/>
            <a:ext cx="6400800" cy="17526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kmetlen\Pictures\Field Trips\IMG_068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139173" y="1674544"/>
            <a:ext cx="2604027" cy="38213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metlen\Pictures\Field Trips\IMG_0677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6477000" y="1524000"/>
            <a:ext cx="2085976" cy="4181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metlen\Pictures\Implementation\Block 2 Ground based logging\IMG_066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3015774" y="2295525"/>
            <a:ext cx="3112452" cy="2590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5468" y="5572125"/>
            <a:ext cx="1751435" cy="461665"/>
          </a:xfrm>
          <a:prstGeom prst="rect">
            <a:avLst/>
          </a:prstGeom>
          <a:solidFill>
            <a:srgbClr val="79B709"/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12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Baskerville Old Face" pitchFamily="18" charset="0"/>
              </a:rPr>
              <a:t>Southern Oregon Forest Restoration Collaborative</a:t>
            </a:r>
            <a:endParaRPr lang="en-US" sz="12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Baskerville Old Face" pitchFamily="18" charset="0"/>
            </a:endParaRPr>
          </a:p>
        </p:txBody>
      </p:sp>
      <p:pic>
        <p:nvPicPr>
          <p:cNvPr id="9" name="Picture 2" descr="C:\Users\kmetlen\Pictures\Logos\OSU Extension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50292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ttp://www.sempernatura.com/uploads/7/2/9/5/7295285/8771011.png?1303923949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5802957"/>
            <a:ext cx="2438400" cy="6762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1911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fr 9_9_11 017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457200"/>
            <a:ext cx="8382000" cy="6400800"/>
          </a:xfrm>
          <a:prstGeom prst="rect">
            <a:avLst/>
          </a:prstGeom>
        </p:spPr>
      </p:pic>
      <p:pic>
        <p:nvPicPr>
          <p:cNvPr id="10" name="Picture 9" descr="afr 4_8_11 011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703320" y="0"/>
            <a:ext cx="5440680" cy="40805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5791200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cap="small" dirty="0" smtClean="0"/>
              <a:t>Ashland Forest Resiliency Stewardship Project</a:t>
            </a:r>
            <a:endParaRPr lang="en-US" sz="2400" cap="small" dirty="0"/>
          </a:p>
        </p:txBody>
      </p:sp>
      <p:pic>
        <p:nvPicPr>
          <p:cNvPr id="31" name="Picture 30" descr="afr 4-26 001.jpg"/>
          <p:cNvPicPr>
            <a:picLocks noChangeAspect="1"/>
          </p:cNvPicPr>
          <p:nvPr/>
        </p:nvPicPr>
        <p:blipFill>
          <a:blip r:embed="rId5" cstate="screen"/>
          <a:srcRect l="29508" t="59337" r="39345" b="25987"/>
          <a:stretch>
            <a:fillRect/>
          </a:stretch>
        </p:blipFill>
        <p:spPr>
          <a:xfrm>
            <a:off x="6248400" y="4114800"/>
            <a:ext cx="2895600" cy="27432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81000" y="5638800"/>
            <a:ext cx="5486400" cy="838200"/>
          </a:xfrm>
          <a:prstGeom prst="rect">
            <a:avLst/>
          </a:prstGeom>
          <a:solidFill>
            <a:schemeClr val="accent2">
              <a:lumMod val="75000"/>
              <a:alpha val="56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Marking and cruising on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694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acres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495800" y="2514600"/>
            <a:ext cx="3962400" cy="990600"/>
          </a:xfrm>
          <a:prstGeom prst="rect">
            <a:avLst/>
          </a:prstGeom>
          <a:solidFill>
            <a:schemeClr val="accent2">
              <a:lumMod val="75000"/>
              <a:alpha val="56000"/>
            </a:schemeClr>
          </a:solidFill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Prescriptions and plans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prepared on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2,900 acres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fr 5_26_11 007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0"/>
            <a:ext cx="914400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fr 2_8_11 040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343400" y="3429000"/>
            <a:ext cx="50292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Winburn piles LR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28600" y="3429000"/>
            <a:ext cx="4724400" cy="3714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5791200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cap="small" dirty="0" smtClean="0"/>
              <a:t>Ashland Forest Resiliency Stewardship Project</a:t>
            </a:r>
            <a:endParaRPr lang="en-US" sz="2400" cap="small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133600" y="3276600"/>
            <a:ext cx="4495800" cy="990600"/>
          </a:xfrm>
          <a:prstGeom prst="rect">
            <a:avLst/>
          </a:prstGeom>
          <a:solidFill>
            <a:schemeClr val="accent2">
              <a:lumMod val="75000"/>
              <a:alpha val="56000"/>
            </a:schemeClr>
          </a:solidFill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Fuels mitigation c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ompleted </a:t>
            </a:r>
            <a:endParaRPr 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o</a:t>
            </a:r>
            <a:r>
              <a:rPr lang="en-US" sz="280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ver 3,200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acres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13090</TotalTime>
  <Words>448</Words>
  <Application>Microsoft Office PowerPoint</Application>
  <PresentationFormat>On-screen Show (4:3)</PresentationFormat>
  <Paragraphs>115</Paragraphs>
  <Slides>18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Implementation Review Team</vt:lpstr>
      <vt:lpstr>Slide 8</vt:lpstr>
      <vt:lpstr>Slide 9</vt:lpstr>
      <vt:lpstr>355 acres helicopter  thinning</vt:lpstr>
      <vt:lpstr>Slide 11</vt:lpstr>
      <vt:lpstr>Slide 12</vt:lpstr>
      <vt:lpstr>              Multiparty Monitoring Ashland Forest Resiliency Partnership</vt:lpstr>
      <vt:lpstr>Slide 14</vt:lpstr>
      <vt:lpstr>Slide 15</vt:lpstr>
      <vt:lpstr>Slide 16</vt:lpstr>
      <vt:lpstr>Slide 17</vt:lpstr>
      <vt:lpstr>Slide 18</vt:lpstr>
    </vt:vector>
  </TitlesOfParts>
  <Company>The Nature Conservancy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Ashland Forest Resiliency</dc:title>
  <dc:subject>AFR Overview</dc:subject>
  <dc:creator>Don Boucher</dc:creator>
  <cp:lastModifiedBy>Chambers</cp:lastModifiedBy>
  <cp:revision>615</cp:revision>
  <dcterms:created xsi:type="dcterms:W3CDTF">2009-12-18T19:51:54Z</dcterms:created>
  <dcterms:modified xsi:type="dcterms:W3CDTF">2013-02-01T19:08:24Z</dcterms:modified>
</cp:coreProperties>
</file>