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219_C881B36B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23_0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0"/>
  </p:notesMasterIdLst>
  <p:sldIdLst>
    <p:sldId id="537" r:id="rId2"/>
    <p:sldId id="538" r:id="rId3"/>
    <p:sldId id="540" r:id="rId4"/>
    <p:sldId id="291" r:id="rId5"/>
    <p:sldId id="541" r:id="rId6"/>
    <p:sldId id="542" r:id="rId7"/>
    <p:sldId id="543" r:id="rId8"/>
    <p:sldId id="539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D5532F-D4F6-6DAF-162B-625359E5557D}" name="Dorinda Cottle" initials="DC" userId="S::dorinda.cottle@ashland.or.us::f8c8b01f-9531-4c43-8034-4ce60a460a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97"/>
    <a:srgbClr val="389CB8"/>
    <a:srgbClr val="EEB238"/>
    <a:srgbClr val="FFFFFF"/>
    <a:srgbClr val="F6F4EA"/>
    <a:srgbClr val="3B4547"/>
    <a:srgbClr val="808080"/>
    <a:srgbClr val="93C9E4"/>
    <a:srgbClr val="13416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6357" autoAdjust="0"/>
  </p:normalViewPr>
  <p:slideViewPr>
    <p:cSldViewPr snapToGrid="0">
      <p:cViewPr varScale="1">
        <p:scale>
          <a:sx n="62" d="100"/>
          <a:sy n="62" d="100"/>
        </p:scale>
        <p:origin x="102" y="11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40" d="100"/>
          <a:sy n="140" d="100"/>
        </p:scale>
        <p:origin x="2616" y="-47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modernComment_12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96E72FE-ECCF-46AD-A854-3D640913D771}" authorId="{81D5532F-D4F6-6DAF-162B-625359E5557D}" created="2022-12-01T17:10:37.11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91"/>
      <ac:spMk id="669" creationId="{00000000-0000-0000-0000-000000000000}"/>
    </ac:deMkLst>
    <p188:txBody>
      <a:bodyPr/>
      <a:lstStyle/>
      <a:p>
        <a:r>
          <a:rPr lang="en-US"/>
          <a:t>Insert adjectives and let them run across your photo 
</a:t>
        </a:r>
      </a:p>
    </p188:txBody>
  </p188:cm>
</p188:cmLst>
</file>

<file path=ppt/comments/modernComment_219_C881B36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D35F5E6-2E32-495C-B745-5E4E4D6BC01F}" authorId="{81D5532F-D4F6-6DAF-162B-625359E5557D}" created="2022-12-01T17:03:25.941">
    <pc:sldMkLst xmlns:pc="http://schemas.microsoft.com/office/powerpoint/2013/main/command">
      <pc:docMk/>
      <pc:sldMk cId="3363943275" sldId="537"/>
    </pc:sldMkLst>
    <p188:txBody>
      <a:bodyPr/>
      <a:lstStyle/>
      <a:p>
        <a:r>
          <a:rPr lang="en-US"/>
          <a:t>Insert your department logo where you see the APD logo. If your dept doesn't have a logo, simply delete all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7739" cy="471055"/>
          </a:xfrm>
          <a:prstGeom prst="rect">
            <a:avLst/>
          </a:prstGeom>
        </p:spPr>
        <p:txBody>
          <a:bodyPr vert="horz" lIns="110005" tIns="55001" rIns="110005" bIns="55001" rtlCol="0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7" y="3"/>
            <a:ext cx="3077739" cy="471055"/>
          </a:xfrm>
          <a:prstGeom prst="rect">
            <a:avLst/>
          </a:prstGeom>
        </p:spPr>
        <p:txBody>
          <a:bodyPr vert="horz" lIns="110005" tIns="55001" rIns="110005" bIns="55001" rtlCol="0"/>
          <a:lstStyle>
            <a:lvl1pPr algn="r">
              <a:defRPr sz="1400"/>
            </a:lvl1pPr>
          </a:lstStyle>
          <a:p>
            <a:fld id="{95B5A9AF-660C-453F-A254-F6DF520D0E2E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0005" tIns="55001" rIns="110005" bIns="5500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110005" tIns="55001" rIns="110005" bIns="550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8"/>
            <a:ext cx="3077739" cy="471053"/>
          </a:xfrm>
          <a:prstGeom prst="rect">
            <a:avLst/>
          </a:prstGeom>
        </p:spPr>
        <p:txBody>
          <a:bodyPr vert="horz" lIns="110005" tIns="55001" rIns="110005" bIns="55001" rtlCol="0" anchor="b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7" y="8917428"/>
            <a:ext cx="3077739" cy="471053"/>
          </a:xfrm>
          <a:prstGeom prst="rect">
            <a:avLst/>
          </a:prstGeom>
        </p:spPr>
        <p:txBody>
          <a:bodyPr vert="horz" lIns="110005" tIns="55001" rIns="110005" bIns="55001" rtlCol="0" anchor="b"/>
          <a:lstStyle>
            <a:lvl1pPr algn="r">
              <a:defRPr sz="1400"/>
            </a:lvl1pPr>
          </a:lstStyle>
          <a:p>
            <a:fld id="{A9BC016C-E408-47BA-9B51-2E8E1DBBA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5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Ashland has been intentional in the way it has charted a deliberate plan for addressing growth and change</a:t>
            </a:r>
          </a:p>
          <a:p>
            <a:pPr marL="208622" indent="-208622">
              <a:buFont typeface="Arial" panose="020B0604020202020204" pitchFamily="34" charset="0"/>
              <a:buChar char="•"/>
            </a:pPr>
            <a:r>
              <a:rPr lang="en-US" dirty="0"/>
              <a:t>40+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C016C-E408-47BA-9B51-2E8E1DBBAA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2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Ashland has been intentional in the way it has charted a deliberate plan for addressing growth and change</a:t>
            </a:r>
          </a:p>
          <a:p>
            <a:pPr marL="208622" indent="-208622">
              <a:buFont typeface="Arial" panose="020B0604020202020204" pitchFamily="34" charset="0"/>
              <a:buChar char="•"/>
            </a:pPr>
            <a:r>
              <a:rPr lang="en-US" dirty="0"/>
              <a:t>40+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C016C-E408-47BA-9B51-2E8E1DBBAA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20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Ashland has been intentional in the way it has charted a deliberate plan for addressing growth and change</a:t>
            </a:r>
          </a:p>
          <a:p>
            <a:pPr marL="208622" indent="-208622">
              <a:buFont typeface="Arial" panose="020B0604020202020204" pitchFamily="34" charset="0"/>
              <a:buChar char="•"/>
            </a:pPr>
            <a:r>
              <a:rPr lang="en-US" dirty="0"/>
              <a:t>40+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C016C-E408-47BA-9B51-2E8E1DBBAA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04dc7408eb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g104dc7408eb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Ashland has been intentional in the way it has charted a deliberate plan for addressing growth and change</a:t>
            </a:r>
          </a:p>
          <a:p>
            <a:pPr marL="208622" indent="-208622">
              <a:buFont typeface="Arial" panose="020B0604020202020204" pitchFamily="34" charset="0"/>
              <a:buChar char="•"/>
            </a:pPr>
            <a:r>
              <a:rPr lang="en-US" dirty="0"/>
              <a:t>40+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C016C-E408-47BA-9B51-2E8E1DBBAA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15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Ashland has been intentional in the way it has charted a deliberate plan for addressing growth and change</a:t>
            </a:r>
          </a:p>
          <a:p>
            <a:pPr marL="208622" indent="-208622">
              <a:buFont typeface="Arial" panose="020B0604020202020204" pitchFamily="34" charset="0"/>
              <a:buChar char="•"/>
            </a:pPr>
            <a:r>
              <a:rPr lang="en-US" dirty="0"/>
              <a:t>40+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C016C-E408-47BA-9B51-2E8E1DBBAA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73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Ashland has been intentional in the way it has charted a deliberate plan for addressing growth and change</a:t>
            </a:r>
          </a:p>
          <a:p>
            <a:pPr marL="208622" indent="-208622">
              <a:buFont typeface="Arial" panose="020B0604020202020204" pitchFamily="34" charset="0"/>
              <a:buChar char="•"/>
            </a:pPr>
            <a:r>
              <a:rPr lang="en-US" dirty="0"/>
              <a:t>40+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C016C-E408-47BA-9B51-2E8E1DBBAA0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46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Ashland has been intentional in the way it has charted a deliberate plan for addressing growth and change</a:t>
            </a:r>
          </a:p>
          <a:p>
            <a:pPr marL="208622" indent="-208622">
              <a:buFont typeface="Arial" panose="020B0604020202020204" pitchFamily="34" charset="0"/>
              <a:buChar char="•"/>
            </a:pPr>
            <a:r>
              <a:rPr lang="en-US" dirty="0"/>
              <a:t>40+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C016C-E408-47BA-9B51-2E8E1DBBAA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1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FFF8-D9A9-1017-106D-5B92C1963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89568-15A0-C7AE-B761-64942CA88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E1DB1-DCC1-FCC0-25D2-051189448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9F99-6D33-41B9-B0BD-E33BA50B8E9B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FCDA7-7EBB-AE0A-17C9-9F06B4A5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0889F-4F55-25C6-7737-200C0645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90C-AF38-4ACC-A024-18536692BA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04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1894B-B1CE-CF45-8611-A0339D09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7606B-BC1E-EE74-DB69-A2CC11826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EA5C6-A3D9-F771-037A-2F4493573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444D-72B4-47A2-8401-C86FE769548E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0469E-94B6-3EE2-D0F2-7A0DF616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46A98-4C12-48B5-BE46-B9872A33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90C-AF38-4ACC-A024-18536692BA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0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50E07-BD8B-E45A-758A-6EDB53CAC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20494-3C94-44FB-7BAC-CE9AB6B70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106CB-7AED-3CBF-11E0-2D7A8FDA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586B-DEBC-444A-B01A-85ED5B3817AB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B516F-CC9A-D0A9-A518-B73CF4665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0DA29-4540-DCFD-739C-6CB5DAD2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90C-AF38-4ACC-A024-18536692BA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4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>
            <a:spLocks noGrp="1"/>
          </p:cNvSpPr>
          <p:nvPr>
            <p:ph type="pic" idx="2"/>
          </p:nvPr>
        </p:nvSpPr>
        <p:spPr>
          <a:xfrm>
            <a:off x="5791200" y="1596571"/>
            <a:ext cx="6400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1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2D12-970C-CF3F-21F1-8BABDAA6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A4370-4FC7-D6DE-017E-621CF135D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DBDB3-F9B0-7D37-43FD-2CB9254D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08B0-7CC1-4584-84CE-04BC14D68286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4AAA4-FC9D-F0E9-FA15-84F1EFAD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F620F-0C4A-DF31-5A12-61D5C68D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90C-AF38-4ACC-A024-18536692BA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1138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EC96-FE25-427F-A962-B0E7FF63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ED3D1-1B2D-1B32-012A-7F7577564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2BBD9-C5D7-9EF5-4AE7-3E56339C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A0D5-C8A4-48DA-AF52-3F5BBC4AE3C3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0A0B8-7785-A082-869C-931035E4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79561-8EFA-B7F1-1821-EEF76769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90C-AF38-4ACC-A024-18536692BA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6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C817-6938-BD5A-6F07-14A951695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EE565-4D8F-FCC6-ECD3-BD1F1E621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A1696-215E-8A1F-3657-DC32130E3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D2292-BC2D-5B31-56F0-656DBE6A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7070-8E60-4ECC-8A63-1263920CCB4F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E9A66-E2C4-878C-B5F7-A601E284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8B4A6-25A0-9122-3F11-CC89776A2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90C-AF38-4ACC-A024-18536692BA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3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8833-E577-3A2F-32B9-B146644C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7D23A-695C-C42B-1D47-DA0851EA6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0F814-F403-BCBB-CA50-22B372F11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98F85-9FC7-758C-CA53-B09938184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C3FB0F-9D51-D2C9-8A05-620567AC7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F53941-F30E-045C-2CE0-72C4FD92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D4E2-025D-4B26-B684-A9C71426F9D2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0624A2-F1BC-BBD7-AE28-D72344E4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40656-CC86-3583-79D9-03B4DE5BE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90C-AF38-4ACC-A024-18536692BA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207D-2FE4-E8B0-E07C-DFBB8B25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9B515-1F21-FD68-AD78-611D3DBF1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63D5-91E9-4314-884B-5B3BB446D609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A1367-7F4E-5327-0C58-17DE14D2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9FFEE-79F7-3F36-3C7E-60B6F400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90C-AF38-4ACC-A024-18536692BA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5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98B8B0-106D-ACB6-7E1E-5507F2F5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1815-77EB-48FD-8A3A-625892DB933C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58B6C-7857-B27A-7776-151D5529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F7043-6422-C813-9F91-86BD6842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90C-AF38-4ACC-A024-18536692BA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A0BC-C795-E78D-9781-43D9C14E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81FE9-9F81-4CE1-9581-19D9D95A4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77456-F7D5-860A-618F-757806807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44730-E3A6-8B7D-BA57-08630BE7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E2E8-365E-4DC4-BFEC-A126B7D8252D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752E2-420D-1F65-DFFC-7D8EDF33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DFC41-111E-4C0F-D1A0-C45B7E87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90C-AF38-4ACC-A024-18536692BA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1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3603-BA24-A631-121E-65EBFE07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FF3463-B452-421C-5D28-0F9AF72F0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D7933-B951-308D-D28C-032867762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C64AC-C77F-E261-0B52-902EC3723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6050-7A06-4479-BC53-C82679CBCE3E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D3873-A3D3-830A-B499-6ED30884C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1F1D4-3DEB-0C29-2E35-9462A35B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90C-AF38-4ACC-A024-18536692BA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1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004CE7-07B3-24F4-A431-66AEEE509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4A505-7DC8-0BCF-EA88-E360D92E5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A5787-A125-2949-4247-D194B0F60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E08B0-7CC1-4584-84CE-04BC14D68286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A1E8E-6300-3A59-E889-DB9B3F33F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629C7-5C42-D9A4-073F-4E759449B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B590C-AF38-4ACC-A024-18536692BA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4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19_C881B36B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3_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hyperlink" Target="https://www.youtube.com/watch?v=An-U7VlN9v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s.org/video/august-2022-ashland-cooling-shelter-history-ft-klamath-pw3i2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6AF5F7-C9E9-4F29-B49C-F4B66D885D78}"/>
              </a:ext>
            </a:extLst>
          </p:cNvPr>
          <p:cNvSpPr/>
          <p:nvPr/>
        </p:nvSpPr>
        <p:spPr>
          <a:xfrm>
            <a:off x="0" y="5221037"/>
            <a:ext cx="12192000" cy="1776344"/>
          </a:xfrm>
          <a:prstGeom prst="rect">
            <a:avLst/>
          </a:prstGeom>
          <a:solidFill>
            <a:srgbClr val="00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A87522-0F12-404E-9F8A-C9A172B8FC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74" y="308758"/>
            <a:ext cx="12195974" cy="47968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44DB8A-691D-48DA-B290-8D94EB4F6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744" y="872586"/>
            <a:ext cx="4064673" cy="11588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91E134-5F30-428F-ADA6-0D2447332808}"/>
              </a:ext>
            </a:extLst>
          </p:cNvPr>
          <p:cNvSpPr/>
          <p:nvPr/>
        </p:nvSpPr>
        <p:spPr>
          <a:xfrm>
            <a:off x="0" y="0"/>
            <a:ext cx="12192000" cy="308758"/>
          </a:xfrm>
          <a:prstGeom prst="rect">
            <a:avLst/>
          </a:prstGeom>
          <a:solidFill>
            <a:srgbClr val="00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A4790-76EC-7911-7F66-30F50F5B3361}"/>
              </a:ext>
            </a:extLst>
          </p:cNvPr>
          <p:cNvSpPr txBox="1"/>
          <p:nvPr/>
        </p:nvSpPr>
        <p:spPr>
          <a:xfrm>
            <a:off x="7732643" y="5555211"/>
            <a:ext cx="434958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Annual Update to the Council</a:t>
            </a:r>
          </a:p>
          <a:p>
            <a:r>
              <a:rPr lang="en-US" sz="22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February 06,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6F8FC-1CA1-132A-70C9-C230910D6C49}"/>
              </a:ext>
            </a:extLst>
          </p:cNvPr>
          <p:cNvSpPr txBox="1"/>
          <p:nvPr/>
        </p:nvSpPr>
        <p:spPr>
          <a:xfrm>
            <a:off x="179901" y="5369861"/>
            <a:ext cx="74429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Housing and Human Services Advisory Committee</a:t>
            </a:r>
            <a:endParaRPr lang="en-US" sz="3700" b="1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4327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96F8FC-1CA1-132A-70C9-C230910D6C49}"/>
              </a:ext>
            </a:extLst>
          </p:cNvPr>
          <p:cNvSpPr txBox="1"/>
          <p:nvPr/>
        </p:nvSpPr>
        <p:spPr>
          <a:xfrm>
            <a:off x="2160802" y="669271"/>
            <a:ext cx="9172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to in person meetings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99DE-3521-6EC0-A7B5-4A44512F4DEA}"/>
              </a:ext>
            </a:extLst>
          </p:cNvPr>
          <p:cNvSpPr txBox="1"/>
          <p:nvPr/>
        </p:nvSpPr>
        <p:spPr>
          <a:xfrm>
            <a:off x="2549646" y="1799225"/>
            <a:ext cx="76332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the pandemic freeze on unnecessary meetings, the Housing and Human Services Commission did continue to meet regularly throughout the pandemic, and no meetings were missed in 2022.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Commission resumed meeting in person in October 2022.</a:t>
            </a:r>
          </a:p>
          <a:p>
            <a:pPr defTabSz="274320"/>
            <a:endParaRPr lang="en-US" dirty="0">
              <a:solidFill>
                <a:srgbClr val="389CB8"/>
              </a:solidFill>
            </a:endParaRPr>
          </a:p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F974B3-84AD-F307-756B-26639D87A22A}"/>
              </a:ext>
            </a:extLst>
          </p:cNvPr>
          <p:cNvSpPr/>
          <p:nvPr/>
        </p:nvSpPr>
        <p:spPr>
          <a:xfrm>
            <a:off x="0" y="308758"/>
            <a:ext cx="1400537" cy="5796767"/>
          </a:xfrm>
          <a:prstGeom prst="rect">
            <a:avLst/>
          </a:prstGeom>
          <a:solidFill>
            <a:srgbClr val="93C9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6AF5F7-C9E9-4F29-B49C-F4B66D885D78}"/>
              </a:ext>
            </a:extLst>
          </p:cNvPr>
          <p:cNvSpPr/>
          <p:nvPr/>
        </p:nvSpPr>
        <p:spPr>
          <a:xfrm>
            <a:off x="0" y="6067424"/>
            <a:ext cx="12192000" cy="814513"/>
          </a:xfrm>
          <a:prstGeom prst="rect">
            <a:avLst/>
          </a:prstGeom>
          <a:solidFill>
            <a:srgbClr val="00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Logo, icon, company name&#10;&#10;Description automatically generated">
            <a:extLst>
              <a:ext uri="{FF2B5EF4-FFF2-40B4-BE49-F238E27FC236}">
                <a16:creationId xmlns:a16="http://schemas.microsoft.com/office/drawing/2014/main" id="{36D8410C-1839-E9B9-32EB-AACA3E78B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2" y="5473904"/>
            <a:ext cx="1068133" cy="11735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91E134-5F30-428F-ADA6-0D2447332808}"/>
              </a:ext>
            </a:extLst>
          </p:cNvPr>
          <p:cNvSpPr/>
          <p:nvPr/>
        </p:nvSpPr>
        <p:spPr>
          <a:xfrm>
            <a:off x="0" y="0"/>
            <a:ext cx="12192000" cy="308758"/>
          </a:xfrm>
          <a:prstGeom prst="rect">
            <a:avLst/>
          </a:prstGeom>
          <a:solidFill>
            <a:srgbClr val="00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EB2353-0BD0-0222-0FF4-A29C8BB9968A}"/>
              </a:ext>
            </a:extLst>
          </p:cNvPr>
          <p:cNvSpPr txBox="1"/>
          <p:nvPr/>
        </p:nvSpPr>
        <p:spPr>
          <a:xfrm rot="16200000">
            <a:off x="-1006763" y="2400766"/>
            <a:ext cx="349556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42099D3-025E-51E8-6B35-9E045B42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542" y="6356350"/>
            <a:ext cx="2743200" cy="365125"/>
          </a:xfrm>
        </p:spPr>
        <p:txBody>
          <a:bodyPr/>
          <a:lstStyle/>
          <a:p>
            <a:fld id="{617B590C-AF38-4ACC-A024-18536692BA7F}" type="slidenum">
              <a:rPr lang="en-US" smtClean="0">
                <a:solidFill>
                  <a:srgbClr val="FFFFFF"/>
                </a:solidFill>
              </a:r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8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96F8FC-1CA1-132A-70C9-C230910D6C49}"/>
              </a:ext>
            </a:extLst>
          </p:cNvPr>
          <p:cNvSpPr txBox="1"/>
          <p:nvPr/>
        </p:nvSpPr>
        <p:spPr>
          <a:xfrm>
            <a:off x="2160802" y="669271"/>
            <a:ext cx="9172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Production Strategy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99DE-3521-6EC0-A7B5-4A44512F4DEA}"/>
              </a:ext>
            </a:extLst>
          </p:cNvPr>
          <p:cNvSpPr txBox="1"/>
          <p:nvPr/>
        </p:nvSpPr>
        <p:spPr>
          <a:xfrm>
            <a:off x="2398643" y="1863306"/>
            <a:ext cx="93831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members of the HHSAC served as representatives on the Housing Production Strategy Advisory Group.  They attended 5 additional meetings and helped inform the development of that document.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HHSAC had two meetings devoted to prioritization of the HPS strategies.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HHSAC undertook community engagement activities to help with the development of the priorities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informant interviews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questionnaire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group outreach events: SOU Students, Manufactured Home parks, and rental housing developments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 focus group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F974B3-84AD-F307-756B-26639D87A22A}"/>
              </a:ext>
            </a:extLst>
          </p:cNvPr>
          <p:cNvSpPr/>
          <p:nvPr/>
        </p:nvSpPr>
        <p:spPr>
          <a:xfrm>
            <a:off x="0" y="308758"/>
            <a:ext cx="1400537" cy="5796767"/>
          </a:xfrm>
          <a:prstGeom prst="rect">
            <a:avLst/>
          </a:prstGeom>
          <a:solidFill>
            <a:srgbClr val="93C9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6AF5F7-C9E9-4F29-B49C-F4B66D885D78}"/>
              </a:ext>
            </a:extLst>
          </p:cNvPr>
          <p:cNvSpPr/>
          <p:nvPr/>
        </p:nvSpPr>
        <p:spPr>
          <a:xfrm>
            <a:off x="0" y="6067424"/>
            <a:ext cx="12192000" cy="814513"/>
          </a:xfrm>
          <a:prstGeom prst="rect">
            <a:avLst/>
          </a:prstGeom>
          <a:solidFill>
            <a:srgbClr val="00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Logo, icon, company name&#10;&#10;Description automatically generated">
            <a:extLst>
              <a:ext uri="{FF2B5EF4-FFF2-40B4-BE49-F238E27FC236}">
                <a16:creationId xmlns:a16="http://schemas.microsoft.com/office/drawing/2014/main" id="{36D8410C-1839-E9B9-32EB-AACA3E78B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2" y="5473904"/>
            <a:ext cx="1068133" cy="11735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91E134-5F30-428F-ADA6-0D2447332808}"/>
              </a:ext>
            </a:extLst>
          </p:cNvPr>
          <p:cNvSpPr/>
          <p:nvPr/>
        </p:nvSpPr>
        <p:spPr>
          <a:xfrm>
            <a:off x="0" y="0"/>
            <a:ext cx="12192000" cy="308758"/>
          </a:xfrm>
          <a:prstGeom prst="rect">
            <a:avLst/>
          </a:prstGeom>
          <a:solidFill>
            <a:srgbClr val="00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EB2353-0BD0-0222-0FF4-A29C8BB9968A}"/>
              </a:ext>
            </a:extLst>
          </p:cNvPr>
          <p:cNvSpPr txBox="1"/>
          <p:nvPr/>
        </p:nvSpPr>
        <p:spPr>
          <a:xfrm rot="16200000">
            <a:off x="-1006763" y="2400766"/>
            <a:ext cx="349556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42099D3-025E-51E8-6B35-9E045B42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542" y="6356350"/>
            <a:ext cx="2743200" cy="365125"/>
          </a:xfrm>
        </p:spPr>
        <p:txBody>
          <a:bodyPr/>
          <a:lstStyle/>
          <a:p>
            <a:fld id="{617B590C-AF38-4ACC-A024-18536692BA7F}" type="slidenum">
              <a:rPr lang="en-US" smtClean="0">
                <a:solidFill>
                  <a:srgbClr val="FFFFFF"/>
                </a:solidFill>
              </a:r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3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70"/>
          <p:cNvSpPr/>
          <p:nvPr/>
        </p:nvSpPr>
        <p:spPr>
          <a:xfrm>
            <a:off x="125854" y="1269770"/>
            <a:ext cx="4794016" cy="4204133"/>
          </a:xfrm>
          <a:prstGeom prst="rect">
            <a:avLst/>
          </a:prstGeom>
          <a:solidFill>
            <a:srgbClr val="F1FBFD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held in August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Attended by 30+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the Housing Production Strategy was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the housing production strategy questionnaire and gained feedback about strategy priorities.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Developed a Rent Burden Forum Video</a:t>
            </a:r>
            <a:endParaRPr lang="en-US" dirty="0">
              <a:solidFill>
                <a:srgbClr val="00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7" name="Google Shape;667;p70"/>
          <p:cNvSpPr txBox="1"/>
          <p:nvPr/>
        </p:nvSpPr>
        <p:spPr>
          <a:xfrm>
            <a:off x="346289" y="530051"/>
            <a:ext cx="9891015" cy="1067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-US" sz="3600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and Outreach: Rent Burden Forum</a:t>
            </a:r>
          </a:p>
          <a:p>
            <a:endParaRPr lang="en-US" sz="2400" dirty="0">
              <a:solidFill>
                <a:srgbClr val="00679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8" name="Google Shape;668;p70"/>
          <p:cNvSpPr txBox="1"/>
          <p:nvPr/>
        </p:nvSpPr>
        <p:spPr>
          <a:xfrm>
            <a:off x="619932" y="900151"/>
            <a:ext cx="6739578" cy="1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</a:pPr>
            <a:endParaRPr sz="14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ct val="150000"/>
              </a:lnSpc>
            </a:pPr>
            <a:endParaRPr sz="1100" dirty="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1" name="Google Shape;671;p70"/>
          <p:cNvSpPr txBox="1"/>
          <p:nvPr/>
        </p:nvSpPr>
        <p:spPr>
          <a:xfrm>
            <a:off x="1450924" y="383850"/>
            <a:ext cx="3602000" cy="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1700" dirty="0">
              <a:solidFill>
                <a:srgbClr val="EEB23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F5DE78-322C-55EC-534D-EE26C20F819C}"/>
              </a:ext>
            </a:extLst>
          </p:cNvPr>
          <p:cNvSpPr/>
          <p:nvPr/>
        </p:nvSpPr>
        <p:spPr>
          <a:xfrm>
            <a:off x="0" y="6067424"/>
            <a:ext cx="12192000" cy="814513"/>
          </a:xfrm>
          <a:prstGeom prst="rect">
            <a:avLst/>
          </a:prstGeom>
          <a:solidFill>
            <a:srgbClr val="00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Logo, icon, company name&#10;&#10;Description automatically generated">
            <a:extLst>
              <a:ext uri="{FF2B5EF4-FFF2-40B4-BE49-F238E27FC236}">
                <a16:creationId xmlns:a16="http://schemas.microsoft.com/office/drawing/2014/main" id="{A4511775-64FA-3D69-4041-B9EBBC0BE3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2" y="5473904"/>
            <a:ext cx="1068133" cy="1173589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BBDB610-1023-9923-1E40-A3A7EDEF02BF}"/>
              </a:ext>
            </a:extLst>
          </p:cNvPr>
          <p:cNvSpPr txBox="1">
            <a:spLocks/>
          </p:cNvSpPr>
          <p:nvPr/>
        </p:nvSpPr>
        <p:spPr>
          <a:xfrm>
            <a:off x="9290542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17B590C-AF38-4ACC-A024-18536692BA7F}" type="slidenum">
              <a:rPr lang="en-US" sz="1200" smtClean="0">
                <a:solidFill>
                  <a:srgbClr val="FFFFFF"/>
                </a:solidFill>
              </a:rPr>
              <a:pPr algn="r"/>
              <a:t>4</a:t>
            </a:fld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C4AE7-1AEA-676D-EC20-F6F2F9AE0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4389" y="1440244"/>
            <a:ext cx="6968704" cy="4190807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96F8FC-1CA1-132A-70C9-C230910D6C49}"/>
              </a:ext>
            </a:extLst>
          </p:cNvPr>
          <p:cNvSpPr txBox="1"/>
          <p:nvPr/>
        </p:nvSpPr>
        <p:spPr>
          <a:xfrm>
            <a:off x="1736521" y="669271"/>
            <a:ext cx="100453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Development Block Grant and Affordable Housing Trust Fund Review and Recommendations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99DE-3521-6EC0-A7B5-4A44512F4DEA}"/>
              </a:ext>
            </a:extLst>
          </p:cNvPr>
          <p:cNvSpPr txBox="1"/>
          <p:nvPr/>
        </p:nvSpPr>
        <p:spPr>
          <a:xfrm>
            <a:off x="1810693" y="2362294"/>
            <a:ext cx="1004532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 applications from 2 applicants, heard presentations and made recommendations regarding Community Development Block Grant funding.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 applications from 2 applicants, heard presentations and made recommendations regarding the remaining balance of CDBG-CARES act-pandemic related funding.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 application from 3 applicants, heard presentations and made recommendations regarding the City’s affordable housing trust funds.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recommendations for a total of over 400K in grant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F974B3-84AD-F307-756B-26639D87A22A}"/>
              </a:ext>
            </a:extLst>
          </p:cNvPr>
          <p:cNvSpPr/>
          <p:nvPr/>
        </p:nvSpPr>
        <p:spPr>
          <a:xfrm>
            <a:off x="0" y="308758"/>
            <a:ext cx="1400537" cy="5796767"/>
          </a:xfrm>
          <a:prstGeom prst="rect">
            <a:avLst/>
          </a:prstGeom>
          <a:solidFill>
            <a:srgbClr val="93C9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6AF5F7-C9E9-4F29-B49C-F4B66D885D78}"/>
              </a:ext>
            </a:extLst>
          </p:cNvPr>
          <p:cNvSpPr/>
          <p:nvPr/>
        </p:nvSpPr>
        <p:spPr>
          <a:xfrm>
            <a:off x="0" y="6067424"/>
            <a:ext cx="12192000" cy="814513"/>
          </a:xfrm>
          <a:prstGeom prst="rect">
            <a:avLst/>
          </a:prstGeom>
          <a:solidFill>
            <a:srgbClr val="00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Logo, icon, company name&#10;&#10;Description automatically generated">
            <a:extLst>
              <a:ext uri="{FF2B5EF4-FFF2-40B4-BE49-F238E27FC236}">
                <a16:creationId xmlns:a16="http://schemas.microsoft.com/office/drawing/2014/main" id="{36D8410C-1839-E9B9-32EB-AACA3E78B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2" y="5473904"/>
            <a:ext cx="1068133" cy="11735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91E134-5F30-428F-ADA6-0D2447332808}"/>
              </a:ext>
            </a:extLst>
          </p:cNvPr>
          <p:cNvSpPr/>
          <p:nvPr/>
        </p:nvSpPr>
        <p:spPr>
          <a:xfrm>
            <a:off x="0" y="0"/>
            <a:ext cx="12192000" cy="308758"/>
          </a:xfrm>
          <a:prstGeom prst="rect">
            <a:avLst/>
          </a:prstGeom>
          <a:solidFill>
            <a:srgbClr val="00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EB2353-0BD0-0222-0FF4-A29C8BB9968A}"/>
              </a:ext>
            </a:extLst>
          </p:cNvPr>
          <p:cNvSpPr txBox="1"/>
          <p:nvPr/>
        </p:nvSpPr>
        <p:spPr>
          <a:xfrm rot="16200000">
            <a:off x="-1006763" y="2400766"/>
            <a:ext cx="349556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42099D3-025E-51E8-6B35-9E045B42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542" y="6356350"/>
            <a:ext cx="2743200" cy="365125"/>
          </a:xfrm>
        </p:spPr>
        <p:txBody>
          <a:bodyPr/>
          <a:lstStyle/>
          <a:p>
            <a:fld id="{617B590C-AF38-4ACC-A024-18536692BA7F}" type="slidenum">
              <a:rPr lang="en-US" smtClean="0">
                <a:solidFill>
                  <a:srgbClr val="FFFFFF"/>
                </a:solidFill>
              </a:r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1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96F8FC-1CA1-132A-70C9-C230910D6C49}"/>
              </a:ext>
            </a:extLst>
          </p:cNvPr>
          <p:cNvSpPr txBox="1"/>
          <p:nvPr/>
        </p:nvSpPr>
        <p:spPr>
          <a:xfrm>
            <a:off x="1661020" y="669271"/>
            <a:ext cx="1044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Weather Shelter Recommendation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99DE-3521-6EC0-A7B5-4A44512F4DEA}"/>
              </a:ext>
            </a:extLst>
          </p:cNvPr>
          <p:cNvSpPr txBox="1"/>
          <p:nvPr/>
        </p:nvSpPr>
        <p:spPr>
          <a:xfrm>
            <a:off x="1810694" y="1510532"/>
            <a:ext cx="9758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Committee formed a subcommittee in 2021 and met several times to work on drafting a policy recommendation based on research of best practices.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Held two virtual stakeholder meetings in January of 2022.  Feedback from stakeholders informed the development of the recommendations.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Facilitated a debrief of recent active shelter events.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to the Council twice regarding recommendations.  Resolution 2022-03 was adopted in November 2022.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members volunteered and organized cooling shelters due to a lack of a non-profit partner to organize shelter.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OPB Shelter Video</a:t>
            </a: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solidFill>
                <a:srgbClr val="389CB8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F974B3-84AD-F307-756B-26639D87A22A}"/>
              </a:ext>
            </a:extLst>
          </p:cNvPr>
          <p:cNvSpPr/>
          <p:nvPr/>
        </p:nvSpPr>
        <p:spPr>
          <a:xfrm>
            <a:off x="0" y="308758"/>
            <a:ext cx="1400537" cy="5796767"/>
          </a:xfrm>
          <a:prstGeom prst="rect">
            <a:avLst/>
          </a:prstGeom>
          <a:solidFill>
            <a:srgbClr val="93C9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6AF5F7-C9E9-4F29-B49C-F4B66D885D78}"/>
              </a:ext>
            </a:extLst>
          </p:cNvPr>
          <p:cNvSpPr/>
          <p:nvPr/>
        </p:nvSpPr>
        <p:spPr>
          <a:xfrm>
            <a:off x="0" y="6067424"/>
            <a:ext cx="12192000" cy="814513"/>
          </a:xfrm>
          <a:prstGeom prst="rect">
            <a:avLst/>
          </a:prstGeom>
          <a:solidFill>
            <a:srgbClr val="00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Logo, icon, company name&#10;&#10;Description automatically generated">
            <a:extLst>
              <a:ext uri="{FF2B5EF4-FFF2-40B4-BE49-F238E27FC236}">
                <a16:creationId xmlns:a16="http://schemas.microsoft.com/office/drawing/2014/main" id="{36D8410C-1839-E9B9-32EB-AACA3E78B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2" y="5473904"/>
            <a:ext cx="1068133" cy="11735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91E134-5F30-428F-ADA6-0D2447332808}"/>
              </a:ext>
            </a:extLst>
          </p:cNvPr>
          <p:cNvSpPr/>
          <p:nvPr/>
        </p:nvSpPr>
        <p:spPr>
          <a:xfrm>
            <a:off x="0" y="0"/>
            <a:ext cx="12192000" cy="308758"/>
          </a:xfrm>
          <a:prstGeom prst="rect">
            <a:avLst/>
          </a:prstGeom>
          <a:solidFill>
            <a:srgbClr val="00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EB2353-0BD0-0222-0FF4-A29C8BB9968A}"/>
              </a:ext>
            </a:extLst>
          </p:cNvPr>
          <p:cNvSpPr txBox="1"/>
          <p:nvPr/>
        </p:nvSpPr>
        <p:spPr>
          <a:xfrm rot="16200000">
            <a:off x="-1006763" y="2400766"/>
            <a:ext cx="349556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42099D3-025E-51E8-6B35-9E045B42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542" y="6356350"/>
            <a:ext cx="2743200" cy="365125"/>
          </a:xfrm>
        </p:spPr>
        <p:txBody>
          <a:bodyPr/>
          <a:lstStyle/>
          <a:p>
            <a:fld id="{617B590C-AF38-4ACC-A024-18536692BA7F}" type="slidenum">
              <a:rPr lang="en-US" smtClean="0">
                <a:solidFill>
                  <a:srgbClr val="FFFFFF"/>
                </a:solidFill>
              </a:r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7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96F8FC-1CA1-132A-70C9-C230910D6C49}"/>
              </a:ext>
            </a:extLst>
          </p:cNvPr>
          <p:cNvSpPr txBox="1"/>
          <p:nvPr/>
        </p:nvSpPr>
        <p:spPr>
          <a:xfrm>
            <a:off x="1661020" y="669271"/>
            <a:ext cx="10444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Setting Retreat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99DE-3521-6EC0-A7B5-4A44512F4DEA}"/>
              </a:ext>
            </a:extLst>
          </p:cNvPr>
          <p:cNvSpPr txBox="1"/>
          <p:nvPr/>
        </p:nvSpPr>
        <p:spPr>
          <a:xfrm>
            <a:off x="1810694" y="1510532"/>
            <a:ext cx="97584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2022 the Commission met for a goal setting meeting on Dec. 9</a:t>
            </a:r>
            <a:r>
              <a:rPr lang="en-US" baseline="30000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Commission identified 7 goals: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Cooperation and systems of communication for emergency shelter at both the executive and operational levels.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67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Workforce Housing: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about the UGB expansion process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capacity building and encourage new workforce housing partnerships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SOU on potential housing opportunities on identified surplus properties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capacity for more mobile home parks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 Removal/to promote infill housing and group housing options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Resources-Address the need for a commercial kitchen in Ashland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F974B3-84AD-F307-756B-26639D87A22A}"/>
              </a:ext>
            </a:extLst>
          </p:cNvPr>
          <p:cNvSpPr/>
          <p:nvPr/>
        </p:nvSpPr>
        <p:spPr>
          <a:xfrm>
            <a:off x="0" y="308758"/>
            <a:ext cx="1400537" cy="5796767"/>
          </a:xfrm>
          <a:prstGeom prst="rect">
            <a:avLst/>
          </a:prstGeom>
          <a:solidFill>
            <a:srgbClr val="93C9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6AF5F7-C9E9-4F29-B49C-F4B66D885D78}"/>
              </a:ext>
            </a:extLst>
          </p:cNvPr>
          <p:cNvSpPr/>
          <p:nvPr/>
        </p:nvSpPr>
        <p:spPr>
          <a:xfrm>
            <a:off x="0" y="6067424"/>
            <a:ext cx="12192000" cy="814513"/>
          </a:xfrm>
          <a:prstGeom prst="rect">
            <a:avLst/>
          </a:prstGeom>
          <a:solidFill>
            <a:srgbClr val="00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Logo, icon, company name&#10;&#10;Description automatically generated">
            <a:extLst>
              <a:ext uri="{FF2B5EF4-FFF2-40B4-BE49-F238E27FC236}">
                <a16:creationId xmlns:a16="http://schemas.microsoft.com/office/drawing/2014/main" id="{36D8410C-1839-E9B9-32EB-AACA3E78B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2" y="5473904"/>
            <a:ext cx="1068133" cy="11735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91E134-5F30-428F-ADA6-0D2447332808}"/>
              </a:ext>
            </a:extLst>
          </p:cNvPr>
          <p:cNvSpPr/>
          <p:nvPr/>
        </p:nvSpPr>
        <p:spPr>
          <a:xfrm>
            <a:off x="0" y="0"/>
            <a:ext cx="12192000" cy="308758"/>
          </a:xfrm>
          <a:prstGeom prst="rect">
            <a:avLst/>
          </a:prstGeom>
          <a:solidFill>
            <a:srgbClr val="00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EB2353-0BD0-0222-0FF4-A29C8BB9968A}"/>
              </a:ext>
            </a:extLst>
          </p:cNvPr>
          <p:cNvSpPr txBox="1"/>
          <p:nvPr/>
        </p:nvSpPr>
        <p:spPr>
          <a:xfrm rot="16200000">
            <a:off x="-1006763" y="2400766"/>
            <a:ext cx="349556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42099D3-025E-51E8-6B35-9E045B42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542" y="6356350"/>
            <a:ext cx="2743200" cy="365125"/>
          </a:xfrm>
        </p:spPr>
        <p:txBody>
          <a:bodyPr/>
          <a:lstStyle/>
          <a:p>
            <a:fld id="{617B590C-AF38-4ACC-A024-18536692BA7F}" type="slidenum">
              <a:rPr lang="en-US" smtClean="0">
                <a:solidFill>
                  <a:srgbClr val="FFFFFF"/>
                </a:solidFill>
              </a:r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2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96F8FC-1CA1-132A-70C9-C230910D6C49}"/>
              </a:ext>
            </a:extLst>
          </p:cNvPr>
          <p:cNvSpPr txBox="1"/>
          <p:nvPr/>
        </p:nvSpPr>
        <p:spPr>
          <a:xfrm>
            <a:off x="6258241" y="2950716"/>
            <a:ext cx="76531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679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QUESTIONS?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F974B3-84AD-F307-756B-26639D87A22A}"/>
              </a:ext>
            </a:extLst>
          </p:cNvPr>
          <p:cNvSpPr/>
          <p:nvPr/>
        </p:nvSpPr>
        <p:spPr>
          <a:xfrm>
            <a:off x="0" y="308758"/>
            <a:ext cx="1400537" cy="5796767"/>
          </a:xfrm>
          <a:prstGeom prst="rect">
            <a:avLst/>
          </a:prstGeom>
          <a:solidFill>
            <a:srgbClr val="93C9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6AF5F7-C9E9-4F29-B49C-F4B66D885D78}"/>
              </a:ext>
            </a:extLst>
          </p:cNvPr>
          <p:cNvSpPr/>
          <p:nvPr/>
        </p:nvSpPr>
        <p:spPr>
          <a:xfrm>
            <a:off x="0" y="6067424"/>
            <a:ext cx="12192000" cy="814513"/>
          </a:xfrm>
          <a:prstGeom prst="rect">
            <a:avLst/>
          </a:prstGeom>
          <a:solidFill>
            <a:srgbClr val="00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Logo, icon, company name&#10;&#10;Description automatically generated">
            <a:extLst>
              <a:ext uri="{FF2B5EF4-FFF2-40B4-BE49-F238E27FC236}">
                <a16:creationId xmlns:a16="http://schemas.microsoft.com/office/drawing/2014/main" id="{36D8410C-1839-E9B9-32EB-AACA3E78B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2" y="5473904"/>
            <a:ext cx="1068133" cy="11735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91E134-5F30-428F-ADA6-0D2447332808}"/>
              </a:ext>
            </a:extLst>
          </p:cNvPr>
          <p:cNvSpPr/>
          <p:nvPr/>
        </p:nvSpPr>
        <p:spPr>
          <a:xfrm>
            <a:off x="0" y="0"/>
            <a:ext cx="12192000" cy="308758"/>
          </a:xfrm>
          <a:prstGeom prst="rect">
            <a:avLst/>
          </a:prstGeom>
          <a:solidFill>
            <a:srgbClr val="00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FA620-6701-BD8F-2790-0AC44CB256EB}"/>
              </a:ext>
            </a:extLst>
          </p:cNvPr>
          <p:cNvSpPr txBox="1"/>
          <p:nvPr/>
        </p:nvSpPr>
        <p:spPr>
          <a:xfrm>
            <a:off x="7375021" y="3683238"/>
            <a:ext cx="3170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7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94791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ty of Ashland Colors">
      <a:dk1>
        <a:srgbClr val="010101"/>
      </a:dk1>
      <a:lt1>
        <a:srgbClr val="FFFFFF"/>
      </a:lt1>
      <a:dk2>
        <a:srgbClr val="93C9E4"/>
      </a:dk2>
      <a:lt2>
        <a:srgbClr val="FFFFFF"/>
      </a:lt2>
      <a:accent1>
        <a:srgbClr val="EEB238"/>
      </a:accent1>
      <a:accent2>
        <a:srgbClr val="ED7D31"/>
      </a:accent2>
      <a:accent3>
        <a:srgbClr val="EEB238"/>
      </a:accent3>
      <a:accent4>
        <a:srgbClr val="FFC000"/>
      </a:accent4>
      <a:accent5>
        <a:srgbClr val="FFC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ity of Ashland Fonts">
      <a:majorFont>
        <a:latin typeface="Poppins SemiBold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33704</TotalTime>
  <Words>637</Words>
  <Application>Microsoft Office PowerPoint</Application>
  <PresentationFormat>Widescreen</PresentationFormat>
  <Paragraphs>97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Open Sans</vt:lpstr>
      <vt:lpstr>Poppins</vt:lpstr>
      <vt:lpstr>Poppins Light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Goldman</dc:creator>
  <cp:lastModifiedBy>Dorinda Cottle</cp:lastModifiedBy>
  <cp:revision>339</cp:revision>
  <cp:lastPrinted>2022-06-17T19:14:40Z</cp:lastPrinted>
  <dcterms:created xsi:type="dcterms:W3CDTF">2022-04-04T16:27:46Z</dcterms:created>
  <dcterms:modified xsi:type="dcterms:W3CDTF">2023-02-07T00:00:05Z</dcterms:modified>
</cp:coreProperties>
</file>